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588" r:id="rId2"/>
    <p:sldId id="644" r:id="rId3"/>
    <p:sldId id="637" r:id="rId4"/>
    <p:sldId id="629" r:id="rId5"/>
    <p:sldId id="638" r:id="rId6"/>
    <p:sldId id="612" r:id="rId7"/>
    <p:sldId id="635" r:id="rId8"/>
    <p:sldId id="643" r:id="rId9"/>
    <p:sldId id="639" r:id="rId10"/>
    <p:sldId id="640" r:id="rId11"/>
    <p:sldId id="533" r:id="rId12"/>
  </p:sldIdLst>
  <p:sldSz cx="9906000" cy="6858000" type="A4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FE95155-BDD5-4123-AFED-04646B934BC3}">
          <p14:sldIdLst>
            <p14:sldId id="588"/>
            <p14:sldId id="644"/>
            <p14:sldId id="637"/>
            <p14:sldId id="629"/>
            <p14:sldId id="638"/>
            <p14:sldId id="612"/>
            <p14:sldId id="635"/>
            <p14:sldId id="643"/>
            <p14:sldId id="639"/>
            <p14:sldId id="640"/>
            <p14:sldId id="53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FF"/>
    <a:srgbClr val="FFFF00"/>
    <a:srgbClr val="0099FF"/>
    <a:srgbClr val="FF9900"/>
    <a:srgbClr val="00CCFF"/>
    <a:srgbClr val="0000CC"/>
    <a:srgbClr val="FFCC00"/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624" autoAdjust="0"/>
  </p:normalViewPr>
  <p:slideViewPr>
    <p:cSldViewPr>
      <p:cViewPr>
        <p:scale>
          <a:sx n="66" d="100"/>
          <a:sy n="66" d="100"/>
        </p:scale>
        <p:origin x="-1494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271865210397094E-2"/>
          <c:y val="7.9228139245752172E-2"/>
          <c:w val="0.75804599525865712"/>
          <c:h val="0.825189770686558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Coal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</c:v>
                </c:pt>
                <c:pt idx="5">
                  <c:v>2015-16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120</c:v>
                </c:pt>
                <c:pt idx="1">
                  <c:v>120</c:v>
                </c:pt>
                <c:pt idx="2">
                  <c:v>120</c:v>
                </c:pt>
                <c:pt idx="3">
                  <c:v>120</c:v>
                </c:pt>
                <c:pt idx="4">
                  <c:v>120</c:v>
                </c:pt>
                <c:pt idx="5">
                  <c:v>120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Hydro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</c:v>
                </c:pt>
                <c:pt idx="5">
                  <c:v>2015-16</c:v>
                </c:pt>
              </c:strCache>
            </c:strRef>
          </c:cat>
          <c:val>
            <c:numRef>
              <c:f>Sheet1!$C$2:$C$7</c:f>
              <c:numCache>
                <c:formatCode>#,##0</c:formatCode>
                <c:ptCount val="6"/>
                <c:pt idx="0">
                  <c:v>2522</c:v>
                </c:pt>
                <c:pt idx="1">
                  <c:v>2693</c:v>
                </c:pt>
                <c:pt idx="2">
                  <c:v>2813</c:v>
                </c:pt>
                <c:pt idx="3">
                  <c:v>3005</c:v>
                </c:pt>
                <c:pt idx="4">
                  <c:v>3185</c:v>
                </c:pt>
                <c:pt idx="5">
                  <c:v>3185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Gas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</c:v>
                </c:pt>
                <c:pt idx="5">
                  <c:v>2015-16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715</c:v>
                </c:pt>
                <c:pt idx="1">
                  <c:v>715</c:v>
                </c:pt>
                <c:pt idx="2">
                  <c:v>715</c:v>
                </c:pt>
                <c:pt idx="3">
                  <c:v>936</c:v>
                </c:pt>
                <c:pt idx="4" formatCode="#,##0">
                  <c:v>1411</c:v>
                </c:pt>
                <c:pt idx="5" formatCode="#,##0">
                  <c:v>1829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Diesel</c:v>
                </c:pt>
              </c:strCache>
            </c:strRef>
          </c:tx>
          <c:spPr>
            <a:solidFill>
              <a:srgbClr val="FF990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</c:v>
                </c:pt>
                <c:pt idx="5">
                  <c:v>2015-16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56</c:v>
                </c:pt>
                <c:pt idx="1">
                  <c:v>60</c:v>
                </c:pt>
                <c:pt idx="2">
                  <c:v>78</c:v>
                </c:pt>
                <c:pt idx="3">
                  <c:v>85</c:v>
                </c:pt>
                <c:pt idx="4">
                  <c:v>89</c:v>
                </c:pt>
                <c:pt idx="5">
                  <c:v>101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2891776"/>
        <c:axId val="152893312"/>
      </c:barChart>
      <c:catAx>
        <c:axId val="15289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2893312"/>
        <c:crosses val="autoZero"/>
        <c:auto val="1"/>
        <c:lblAlgn val="ctr"/>
        <c:lblOffset val="100"/>
        <c:noMultiLvlLbl val="0"/>
      </c:catAx>
      <c:valAx>
        <c:axId val="152893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891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973816780966897"/>
          <c:y val="0.53346427628963777"/>
          <c:w val="0.10831798746930826"/>
          <c:h val="0.292349190124496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965146798510714E-3"/>
          <c:y val="0"/>
          <c:w val="0.8797552340841116"/>
          <c:h val="0.8655913978494623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GWh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00CCFF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7.3631203076359644E-3"/>
                  <c:y val="3.6591313182626366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391.47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6188.95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6293774333402206"/>
                  <c:y val="0.1435915671831344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2012.03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5594213514008426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32.66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Coal (4.54%)</c:v>
                </c:pt>
                <c:pt idx="1">
                  <c:v>Hydro (71.76%)</c:v>
                </c:pt>
                <c:pt idx="2">
                  <c:v>Gas (23.32%)</c:v>
                </c:pt>
                <c:pt idx="3">
                  <c:v>Diesel (0.38%)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391.47</c:v>
                </c:pt>
                <c:pt idx="1">
                  <c:v>6188.95</c:v>
                </c:pt>
                <c:pt idx="2">
                  <c:v>2012.03</c:v>
                </c:pt>
                <c:pt idx="3">
                  <c:v>32.659999999999997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Coal (4.54%)</c:v>
                </c:pt>
                <c:pt idx="1">
                  <c:v>Hydro (71.76%)</c:v>
                </c:pt>
                <c:pt idx="2">
                  <c:v>Gas (23.32%)</c:v>
                </c:pt>
                <c:pt idx="3">
                  <c:v>Diesel (0.38%)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4.5387247235107724E-2</c:v>
                </c:pt>
                <c:pt idx="1">
                  <c:v>0.71755026892410645</c:v>
                </c:pt>
                <c:pt idx="2">
                  <c:v>0.23327586546722301</c:v>
                </c:pt>
                <c:pt idx="3">
                  <c:v>3.7866183735627713E-3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3"/>
        <c:txPr>
          <a:bodyPr/>
          <a:lstStyle/>
          <a:p>
            <a:pPr>
              <a:defRPr sz="1400"/>
            </a:pPr>
            <a:endParaRPr lang="en-US"/>
          </a:p>
        </c:txPr>
      </c:legendEntry>
      <c:layout>
        <c:manualLayout>
          <c:xMode val="edge"/>
          <c:yMode val="edge"/>
          <c:x val="1.2205945187084172E-2"/>
          <c:y val="0.76977774955549916"/>
          <c:w val="0.97082423417483299"/>
          <c:h val="0.19258784184235034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95795495626956E-2"/>
          <c:y val="0"/>
          <c:w val="0.90257408368513825"/>
          <c:h val="0.8722222222222222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GWh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00CCFF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1.2782476404351964E-2"/>
                  <c:y val="4.3333333333333305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311.66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22205019685039371"/>
                  <c:y val="-0.25779265091863518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7517.99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7229760332168342"/>
                  <c:y val="0.10057742782152231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2557.17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0206789004157544E-2"/>
                  <c:y val="1.7936570428696414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38.21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Coal (2.99%)</c:v>
                </c:pt>
                <c:pt idx="1">
                  <c:v>Hydro (72.11%)</c:v>
                </c:pt>
                <c:pt idx="2">
                  <c:v>Gas (24.53%)</c:v>
                </c:pt>
                <c:pt idx="3">
                  <c:v>Diesel (0.37%)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311.66000000000003</c:v>
                </c:pt>
                <c:pt idx="1">
                  <c:v>7517.99</c:v>
                </c:pt>
                <c:pt idx="2">
                  <c:v>2557.17</c:v>
                </c:pt>
                <c:pt idx="3">
                  <c:v>38.21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Coal (2.99%)</c:v>
                </c:pt>
                <c:pt idx="1">
                  <c:v>Hydro (72.11%)</c:v>
                </c:pt>
                <c:pt idx="2">
                  <c:v>Gas (24.53%)</c:v>
                </c:pt>
                <c:pt idx="3">
                  <c:v>Diesel (0.37%)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2.989535761527785E-2</c:v>
                </c:pt>
                <c:pt idx="1">
                  <c:v>0.72114804465790516</c:v>
                </c:pt>
                <c:pt idx="2">
                  <c:v>0.24529138045645915</c:v>
                </c:pt>
                <c:pt idx="3">
                  <c:v>3.6652172703579753E-3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4.8780503418636267E-2"/>
          <c:y val="0.79812860892388449"/>
          <c:w val="0.87917086476555817"/>
          <c:h val="0.1963158355205599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358132803493021E-2"/>
          <c:y val="0"/>
          <c:w val="0.94325139462465468"/>
          <c:h val="0.9513888888888888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Unit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00CCFF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7.7822994088355774E-2"/>
                  <c:y val="4.3334105295661568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265.05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7766.24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686976232545716"/>
                  <c:y val="0.1057458442694663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2882.98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57005374328209E-2"/>
                  <c:y val="1.2698780299521383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50.63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Coal (2.42%)</c:v>
                </c:pt>
                <c:pt idx="1">
                  <c:v>Hydro (70.83%)</c:v>
                </c:pt>
                <c:pt idx="2">
                  <c:v>Gas (26.29%)</c:v>
                </c:pt>
                <c:pt idx="3">
                  <c:v>Diesel (0.46%)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265.05</c:v>
                </c:pt>
                <c:pt idx="1">
                  <c:v>7766.24</c:v>
                </c:pt>
                <c:pt idx="2">
                  <c:v>2882.98</c:v>
                </c:pt>
                <c:pt idx="3">
                  <c:v>50.63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Coal (2.42%)</c:v>
                </c:pt>
                <c:pt idx="1">
                  <c:v>Hydro (70.83%)</c:v>
                </c:pt>
                <c:pt idx="2">
                  <c:v>Gas (26.29%)</c:v>
                </c:pt>
                <c:pt idx="3">
                  <c:v>Diesel (0.46%)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2.4172587073297523E-2</c:v>
                </c:pt>
                <c:pt idx="1">
                  <c:v>0.70828188127570701</c:v>
                </c:pt>
                <c:pt idx="2">
                  <c:v>0.26292807047943895</c:v>
                </c:pt>
                <c:pt idx="3">
                  <c:v>4.6174611715565127E-3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1.6081879951921899E-2"/>
          <c:y val="0.79812860892388449"/>
          <c:w val="0.96627360481219138"/>
          <c:h val="0.2018713910761154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358132803493021E-2"/>
          <c:y val="0"/>
          <c:w val="0.97095027841146031"/>
          <c:h val="0.9791666666666666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Unit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00CCFF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6.3794799346314629E-2"/>
                  <c:y val="9.2353713138798831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135.66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8823.14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3227.56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0443005371991997E-2"/>
                  <c:y val="1.2698780299521388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smtClean="0"/>
                      <a:t>60.76</a:t>
                    </a:r>
                  </a:p>
                  <a:p>
                    <a:pPr>
                      <a:lnSpc>
                        <a:spcPct val="70000"/>
                      </a:lnSpc>
                      <a:defRPr sz="1300"/>
                    </a:pPr>
                    <a:r>
                      <a:rPr lang="en-US" sz="130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Coal (1.11%)</c:v>
                </c:pt>
                <c:pt idx="1">
                  <c:v>Hydro (72.04%)</c:v>
                </c:pt>
                <c:pt idx="2">
                  <c:v>Gas (26.35%)</c:v>
                </c:pt>
                <c:pt idx="3">
                  <c:v>Diesel (0.5%)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135.66</c:v>
                </c:pt>
                <c:pt idx="1">
                  <c:v>8823.14</c:v>
                </c:pt>
                <c:pt idx="2">
                  <c:v>3227.56</c:v>
                </c:pt>
                <c:pt idx="3">
                  <c:v>60.76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Coal (1.11%)</c:v>
                </c:pt>
                <c:pt idx="1">
                  <c:v>Hydro (72.04%)</c:v>
                </c:pt>
                <c:pt idx="2">
                  <c:v>Gas (26.35%)</c:v>
                </c:pt>
                <c:pt idx="3">
                  <c:v>Diesel (0.5%)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1.1076889913710326E-2</c:v>
                </c:pt>
                <c:pt idx="1">
                  <c:v>0.72042570008295825</c:v>
                </c:pt>
                <c:pt idx="2">
                  <c:v>0.26353624362299055</c:v>
                </c:pt>
                <c:pt idx="3">
                  <c:v>4.9611663803408477E-3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1.6081879951921899E-2"/>
          <c:y val="0.83146194225721781"/>
          <c:w val="0.98391800731340517"/>
          <c:h val="0.1685380577427821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358132803493021E-2"/>
          <c:y val="0"/>
          <c:w val="0.98964191976003002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Unit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00CCFF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7.7822994088355774E-2"/>
                  <c:y val="4.3334105295661568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smtClean="0"/>
                      <a:t>69.53</a:t>
                    </a:r>
                  </a:p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6149575053118359"/>
                  <c:y val="-0.18473104211321198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smtClean="0"/>
                      <a:t>8828.84</a:t>
                    </a:r>
                  </a:p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smtClean="0"/>
                      <a:t>5193.04</a:t>
                    </a:r>
                  </a:p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0443005371991997E-2"/>
                  <c:y val="1.2698780299521388E-3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smtClean="0"/>
                      <a:t>64.89</a:t>
                    </a:r>
                  </a:p>
                  <a:p>
                    <a:pPr>
                      <a:lnSpc>
                        <a:spcPct val="70000"/>
                      </a:lnSpc>
                      <a:defRPr sz="1350"/>
                    </a:pPr>
                    <a:r>
                      <a:rPr lang="en-US" sz="1350" dirty="0" err="1" smtClean="0"/>
                      <a:t>GWh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5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Coal (0.49%)</c:v>
                </c:pt>
                <c:pt idx="1">
                  <c:v>Hydro (62.37%)</c:v>
                </c:pt>
                <c:pt idx="2">
                  <c:v>Gas (36.68%)</c:v>
                </c:pt>
                <c:pt idx="3">
                  <c:v>Diesel (0.46%)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69.53</c:v>
                </c:pt>
                <c:pt idx="1">
                  <c:v>8828.84</c:v>
                </c:pt>
                <c:pt idx="2">
                  <c:v>5193.04</c:v>
                </c:pt>
                <c:pt idx="3">
                  <c:v>64.89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Coal (0.49%)</c:v>
                </c:pt>
                <c:pt idx="1">
                  <c:v>Hydro (62.37%)</c:v>
                </c:pt>
                <c:pt idx="2">
                  <c:v>Gas (36.68%)</c:v>
                </c:pt>
                <c:pt idx="3">
                  <c:v>Diesel (0.46%)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4.9115941312348572E-3</c:v>
                </c:pt>
                <c:pt idx="1">
                  <c:v>0.62366861397399043</c:v>
                </c:pt>
                <c:pt idx="2">
                  <c:v>0.36683596702528204</c:v>
                </c:pt>
                <c:pt idx="3">
                  <c:v>4.583824869492735E-3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1.6081879951921899E-2"/>
          <c:y val="0.79812860892388449"/>
          <c:w val="0.98248217429346019"/>
          <c:h val="0.2018713910761154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-0.18647592612036851"/>
                  <c:y val="-5.8729604184226729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200"/>
                    </a:pPr>
                    <a:r>
                      <a:rPr lang="en-US" sz="1200" dirty="0" smtClean="0"/>
                      <a:t>9,398.98 </a:t>
                    </a:r>
                    <a:r>
                      <a:rPr lang="en-US" sz="1200" dirty="0" err="1" smtClean="0"/>
                      <a:t>GWh</a:t>
                    </a:r>
                    <a:endParaRPr lang="en-US" sz="15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990505981417034"/>
                  <c:y val="1.1182292635813463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200"/>
                    </a:pPr>
                    <a:r>
                      <a:rPr lang="en-US" sz="1200" dirty="0" smtClean="0"/>
                      <a:t>6,517.75 </a:t>
                    </a:r>
                    <a:r>
                      <a:rPr lang="en-US" sz="1200" dirty="0" err="1" smtClean="0"/>
                      <a:t>GWh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8455818022747153E-2"/>
                  <c:y val="3.4125900719556443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70000"/>
                      </a:lnSpc>
                      <a:defRPr sz="1200"/>
                    </a:pPr>
                    <a:r>
                      <a:rPr lang="en-US" sz="1200" dirty="0" smtClean="0"/>
                      <a:t>55.23</a:t>
                    </a:r>
                    <a:r>
                      <a:rPr lang="en-US" sz="1200" baseline="0" dirty="0" smtClean="0"/>
                      <a:t> </a:t>
                    </a:r>
                    <a:r>
                      <a:rPr lang="en-US" sz="1200" dirty="0" err="1" smtClean="0"/>
                      <a:t>GWh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Hydro (58.85%)</c:v>
                </c:pt>
                <c:pt idx="1">
                  <c:v>Gas (40.80%)</c:v>
                </c:pt>
                <c:pt idx="2">
                  <c:v>Diesel (0.35%)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9398.98</c:v>
                </c:pt>
                <c:pt idx="1">
                  <c:v>6517.75</c:v>
                </c:pt>
                <c:pt idx="2">
                  <c:v>55.23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cat>
            <c:strRef>
              <c:f>Sheet1!$A$2:$A$4</c:f>
              <c:strCache>
                <c:ptCount val="3"/>
                <c:pt idx="0">
                  <c:v>Hydro (58.85%)</c:v>
                </c:pt>
                <c:pt idx="1">
                  <c:v>Gas (40.80%)</c:v>
                </c:pt>
                <c:pt idx="2">
                  <c:v>Diesel (0.35%)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>
                  <c:v>0.58846753936273322</c:v>
                </c:pt>
                <c:pt idx="1">
                  <c:v>0.40807452560612478</c:v>
                </c:pt>
                <c:pt idx="2">
                  <c:v>3.4579350311420764E-3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6081855602998379E-2"/>
          <c:y val="0.82881017413832914"/>
          <c:w val="0.95303993961836331"/>
          <c:h val="0.17118982586167084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85625188979043"/>
          <c:y val="0.10247190316391308"/>
          <c:w val="0.83394028871391079"/>
          <c:h val="0.839625834441655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 Case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0322584912643395E-3"/>
                  <c:y val="4.3209589515380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204308187738745E-3"/>
                  <c:y val="4.3209589515380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322584912643395E-3"/>
                  <c:y val="4.3209589515380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4086031462834591E-3"/>
                  <c:y val="5.3497587019042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0322584912643395E-3"/>
                  <c:y val="7.7044854278733532E-2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CC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4.11519900146478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7204308187738988E-3"/>
                  <c:y val="3.4979191512450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3.9094390513915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4.7324788516845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0645169825286789E-3"/>
                  <c:y val="5.5032093141949991E-2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CC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6881723275095598E-3"/>
                  <c:y val="2.4691194008788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0322584912643395E-3"/>
                  <c:y val="1.8518395506591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1.3440861637547799E-3"/>
                  <c:y val="6.17279850219725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439803301986773E-3"/>
                  <c:y val="4.11503698575606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8.0645169825287778E-3"/>
                  <c:y val="3.7557606185967623E-3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CC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CC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>
                    <a:solidFill>
                      <a:srgbClr val="0000CC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Sheet1!$A$2:$A$21</c:f>
              <c:numCache>
                <c:formatCode>General</c:formatCode>
                <c:ptCount val="2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  <c:pt idx="12">
                  <c:v>2023</c:v>
                </c:pt>
                <c:pt idx="13">
                  <c:v>2024</c:v>
                </c:pt>
                <c:pt idx="14">
                  <c:v>2025</c:v>
                </c:pt>
                <c:pt idx="15">
                  <c:v>2026</c:v>
                </c:pt>
                <c:pt idx="16">
                  <c:v>2027</c:v>
                </c:pt>
                <c:pt idx="17">
                  <c:v>2028</c:v>
                </c:pt>
                <c:pt idx="18">
                  <c:v>2029</c:v>
                </c:pt>
                <c:pt idx="19">
                  <c:v>2030</c:v>
                </c:pt>
              </c:numCache>
            </c:numRef>
          </c:cat>
          <c:val>
            <c:numRef>
              <c:f>Sheet1!$B$2:$B$21</c:f>
              <c:numCache>
                <c:formatCode>#,##0</c:formatCode>
                <c:ptCount val="20"/>
                <c:pt idx="0">
                  <c:v>1600</c:v>
                </c:pt>
                <c:pt idx="1">
                  <c:v>1850</c:v>
                </c:pt>
                <c:pt idx="2" formatCode="General">
                  <c:v>2055</c:v>
                </c:pt>
                <c:pt idx="3" formatCode="General">
                  <c:v>2157</c:v>
                </c:pt>
                <c:pt idx="4" formatCode="General">
                  <c:v>2376</c:v>
                </c:pt>
                <c:pt idx="5" formatCode="General">
                  <c:v>2617</c:v>
                </c:pt>
                <c:pt idx="6" formatCode="General">
                  <c:v>2884</c:v>
                </c:pt>
                <c:pt idx="7" formatCode="General">
                  <c:v>3178</c:v>
                </c:pt>
                <c:pt idx="8" formatCode="General">
                  <c:v>3503</c:v>
                </c:pt>
                <c:pt idx="9" formatCode="General">
                  <c:v>3862</c:v>
                </c:pt>
                <c:pt idx="10" formatCode="General">
                  <c:v>4208</c:v>
                </c:pt>
                <c:pt idx="11" formatCode="General">
                  <c:v>4585</c:v>
                </c:pt>
                <c:pt idx="12" formatCode="General">
                  <c:v>4996</c:v>
                </c:pt>
                <c:pt idx="13" formatCode="General">
                  <c:v>5443</c:v>
                </c:pt>
                <c:pt idx="14" formatCode="General">
                  <c:v>5930</c:v>
                </c:pt>
                <c:pt idx="15" formatCode="General">
                  <c:v>6461</c:v>
                </c:pt>
                <c:pt idx="16" formatCode="General">
                  <c:v>7039</c:v>
                </c:pt>
                <c:pt idx="17" formatCode="General">
                  <c:v>7668</c:v>
                </c:pt>
                <c:pt idx="18" formatCode="General">
                  <c:v>8353</c:v>
                </c:pt>
                <c:pt idx="19" formatCode="General">
                  <c:v>9100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 Case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3440861637547799E-3"/>
                  <c:y val="4.1151990014647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322584912643152E-3"/>
                  <c:y val="6.17279850219717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1.2345597004394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3440861637547799E-3"/>
                  <c:y val="1.2345597004394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6881723275095598E-3"/>
                  <c:y val="1.0287997503661959E-2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3763446550191196E-3"/>
                  <c:y val="-1.620157087190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440861637547799E-3"/>
                  <c:y val="6.17279850219717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3763446550191196E-3"/>
                  <c:y val="2.0575995007323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6881723275095598E-3"/>
                  <c:y val="1.2345597004394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6881723275095598E-3"/>
                  <c:y val="1.0287997503661959E-2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"/>
                  <c:y val="8.2303980029295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1.8817206292566918E-2"/>
                  <c:y val="0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Sheet1!$A$2:$A$21</c:f>
              <c:numCache>
                <c:formatCode>General</c:formatCode>
                <c:ptCount val="2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  <c:pt idx="12">
                  <c:v>2023</c:v>
                </c:pt>
                <c:pt idx="13">
                  <c:v>2024</c:v>
                </c:pt>
                <c:pt idx="14">
                  <c:v>2025</c:v>
                </c:pt>
                <c:pt idx="15">
                  <c:v>2026</c:v>
                </c:pt>
                <c:pt idx="16">
                  <c:v>2027</c:v>
                </c:pt>
                <c:pt idx="17">
                  <c:v>2028</c:v>
                </c:pt>
                <c:pt idx="18">
                  <c:v>2029</c:v>
                </c:pt>
                <c:pt idx="19">
                  <c:v>2030</c:v>
                </c:pt>
              </c:numCache>
            </c:numRef>
          </c:cat>
          <c:val>
            <c:numRef>
              <c:f>Sheet1!$C$2:$C$21</c:f>
              <c:numCache>
                <c:formatCode>#,##0</c:formatCode>
                <c:ptCount val="20"/>
                <c:pt idx="0">
                  <c:v>1600</c:v>
                </c:pt>
                <c:pt idx="1">
                  <c:v>1850</c:v>
                </c:pt>
                <c:pt idx="2" formatCode="General">
                  <c:v>2055</c:v>
                </c:pt>
                <c:pt idx="3" formatCode="General">
                  <c:v>2248</c:v>
                </c:pt>
                <c:pt idx="4" formatCode="General">
                  <c:v>2527</c:v>
                </c:pt>
                <c:pt idx="5" formatCode="General">
                  <c:v>2840</c:v>
                </c:pt>
                <c:pt idx="6" formatCode="General">
                  <c:v>3192</c:v>
                </c:pt>
                <c:pt idx="7" formatCode="General">
                  <c:v>3587</c:v>
                </c:pt>
                <c:pt idx="8" formatCode="General">
                  <c:v>4032</c:v>
                </c:pt>
                <c:pt idx="9" formatCode="General">
                  <c:v>4531</c:v>
                </c:pt>
                <c:pt idx="10" formatCode="General">
                  <c:v>5092</c:v>
                </c:pt>
                <c:pt idx="11" formatCode="General">
                  <c:v>5723</c:v>
                </c:pt>
                <c:pt idx="12" formatCode="General">
                  <c:v>6431</c:v>
                </c:pt>
                <c:pt idx="13" formatCode="General">
                  <c:v>7227</c:v>
                </c:pt>
                <c:pt idx="14" formatCode="General">
                  <c:v>8121</c:v>
                </c:pt>
                <c:pt idx="15" formatCode="General">
                  <c:v>9125</c:v>
                </c:pt>
                <c:pt idx="16" formatCode="General">
                  <c:v>10253</c:v>
                </c:pt>
                <c:pt idx="17" formatCode="General">
                  <c:v>11520</c:v>
                </c:pt>
                <c:pt idx="18" formatCode="General">
                  <c:v>12944</c:v>
                </c:pt>
                <c:pt idx="19" formatCode="General">
                  <c:v>14542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391872"/>
        <c:axId val="135410048"/>
      </c:barChart>
      <c:catAx>
        <c:axId val="13539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5410048"/>
        <c:crosses val="autoZero"/>
        <c:auto val="1"/>
        <c:lblAlgn val="ctr"/>
        <c:lblOffset val="100"/>
        <c:noMultiLvlLbl val="0"/>
      </c:catAx>
      <c:valAx>
        <c:axId val="13541004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5391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996861505890856"/>
          <c:y val="5.6021143698050675E-2"/>
          <c:w val="0.36273297802186294"/>
          <c:h val="6.473305238729336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4" y="8"/>
            <a:ext cx="2972393" cy="466069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991" y="8"/>
            <a:ext cx="2972392" cy="466069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BF467C4A-8B0A-4013-A66D-9DE8128464BA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4" y="8846304"/>
            <a:ext cx="2972393" cy="46606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991" y="8846304"/>
            <a:ext cx="2972392" cy="46606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F80F8D57-0304-4474-86CC-3B3A03A02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902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4" y="5"/>
            <a:ext cx="2971800" cy="465693"/>
          </a:xfrm>
          <a:prstGeom prst="rect">
            <a:avLst/>
          </a:prstGeom>
        </p:spPr>
        <p:txBody>
          <a:bodyPr vert="horz" lIns="90328" tIns="45162" rIns="90328" bIns="451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5"/>
            <a:ext cx="2971800" cy="465693"/>
          </a:xfrm>
          <a:prstGeom prst="rect">
            <a:avLst/>
          </a:prstGeom>
        </p:spPr>
        <p:txBody>
          <a:bodyPr vert="horz" lIns="90328" tIns="45162" rIns="90328" bIns="45162" rtlCol="0"/>
          <a:lstStyle>
            <a:lvl1pPr algn="r">
              <a:defRPr sz="1200"/>
            </a:lvl1pPr>
          </a:lstStyle>
          <a:p>
            <a:fld id="{2E1F9FCF-AB4C-428D-95D4-953B6C70E7B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6463" y="698500"/>
            <a:ext cx="504507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28" tIns="45162" rIns="90328" bIns="451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24095"/>
            <a:ext cx="5486400" cy="4191240"/>
          </a:xfrm>
          <a:prstGeom prst="rect">
            <a:avLst/>
          </a:prstGeom>
        </p:spPr>
        <p:txBody>
          <a:bodyPr vert="horz" lIns="90328" tIns="45162" rIns="90328" bIns="451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4" y="8846559"/>
            <a:ext cx="2971800" cy="465693"/>
          </a:xfrm>
          <a:prstGeom prst="rect">
            <a:avLst/>
          </a:prstGeom>
        </p:spPr>
        <p:txBody>
          <a:bodyPr vert="horz" lIns="90328" tIns="45162" rIns="90328" bIns="451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8846559"/>
            <a:ext cx="2971800" cy="465693"/>
          </a:xfrm>
          <a:prstGeom prst="rect">
            <a:avLst/>
          </a:prstGeom>
        </p:spPr>
        <p:txBody>
          <a:bodyPr vert="horz" lIns="90328" tIns="45162" rIns="90328" bIns="45162" rtlCol="0" anchor="b"/>
          <a:lstStyle>
            <a:lvl1pPr algn="r">
              <a:defRPr sz="1200"/>
            </a:lvl1pPr>
          </a:lstStyle>
          <a:p>
            <a:fld id="{24C5D460-4958-43FF-8EB4-DD9D94C65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872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5D460-4958-43FF-8EB4-DD9D94C652B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35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698500"/>
            <a:ext cx="5045075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5D460-4958-43FF-8EB4-DD9D94C652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13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698500"/>
            <a:ext cx="5045075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5D460-4958-43FF-8EB4-DD9D94C652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13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698500"/>
            <a:ext cx="5045075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5D460-4958-43FF-8EB4-DD9D94C652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13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698500"/>
            <a:ext cx="5045075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5D460-4958-43FF-8EB4-DD9D94C652B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C575-BF70-4849-9936-A0D8AEBDA7DC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DF51-5BBF-43C4-9D39-C656A73A14BE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350E-178D-4724-969D-D927EFB99B37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28720-36EA-4241-BE91-3B116D15E7EA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7217-9AC5-4388-8E9B-02129CDEF733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A570-603D-40A4-ADBF-50BCF6AD9FD5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01EA-D015-416A-B2C8-207ACD5C34ED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080C1-5BFA-47CA-8F6B-A2BAC6497999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E428-B6AF-4439-AB62-2D3CF59013B6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07332-B3CD-4AD8-AD15-6023FD6A8762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7CA6-80BE-4FC3-8EAD-65097BB60792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C6D1B-451F-4068-A96C-095DBA852D11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0EF33-B2B0-4B6E-BDA7-F3143FB65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33400"/>
            <a:ext cx="89154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Ministry of Electricity and Energy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915400" cy="45259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endParaRPr lang="en-US" sz="4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Current Status </a:t>
            </a:r>
            <a:r>
              <a:rPr lang="en-US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Electric Power Sector</a:t>
            </a:r>
          </a:p>
          <a:p>
            <a:pPr marL="0" indent="0" algn="ctr">
              <a:buNone/>
            </a:pPr>
            <a:endParaRPr lang="en-US" sz="4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07926" y="5715000"/>
            <a:ext cx="1646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18th </a:t>
            </a:r>
            <a:r>
              <a:rPr lang="en-US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May 2016</a:t>
            </a:r>
          </a:p>
        </p:txBody>
      </p:sp>
    </p:spTree>
    <p:extLst>
      <p:ext uri="{BB962C8B-B14F-4D97-AF65-F5344CB8AC3E}">
        <p14:creationId xmlns:p14="http://schemas.microsoft.com/office/powerpoint/2010/main" val="291906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190652" y="100821"/>
            <a:ext cx="94279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en-US" altLang="ja-JP" sz="2400" b="1" dirty="0" smtClean="0">
                <a:solidFill>
                  <a:srgbClr val="00B050"/>
                </a:solidFill>
              </a:rPr>
              <a:t>Installed Capacity and Power Supply in Scenarios for 2030 </a:t>
            </a:r>
            <a:endParaRPr lang="ja-JP" altLang="en-US" sz="2400" b="1" dirty="0">
              <a:solidFill>
                <a:srgbClr val="00B050"/>
              </a:solidFill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011203"/>
              </p:ext>
            </p:extLst>
          </p:nvPr>
        </p:nvGraphicFramePr>
        <p:xfrm>
          <a:off x="178859" y="698500"/>
          <a:ext cx="9502854" cy="5898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7618"/>
                <a:gridCol w="3167618"/>
                <a:gridCol w="3167618"/>
              </a:tblGrid>
              <a:tr h="4143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Scenario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(Domestic Energy Consumption)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Scenario 2</a:t>
                      </a:r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(Least Cost)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Scenario</a:t>
                      </a:r>
                      <a:r>
                        <a:rPr kumimoji="1" lang="en-US" altLang="ja-JP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(Power Resources Balance)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2950972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28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565582" y="6492876"/>
            <a:ext cx="2311400" cy="365125"/>
          </a:xfrm>
        </p:spPr>
        <p:txBody>
          <a:bodyPr/>
          <a:lstStyle/>
          <a:p>
            <a:pPr>
              <a:defRPr/>
            </a:pPr>
            <a:fld id="{68DBE51F-23F6-43C9-9198-5ACDD0347C31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4197" y="1174092"/>
            <a:ext cx="1968488" cy="3385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sz="1100" dirty="0" smtClean="0"/>
              <a:t>Annual Transition of Power Supply</a:t>
            </a:r>
          </a:p>
          <a:p>
            <a:pPr algn="ctr"/>
            <a:r>
              <a:rPr kumimoji="1" lang="en-US" altLang="ja-JP" sz="1100" dirty="0" smtClean="0"/>
              <a:t> for Peak Demand (MW)</a:t>
            </a:r>
            <a:endParaRPr kumimoji="1" lang="ja-JP" altLang="en-US" sz="11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83248" y="1172930"/>
            <a:ext cx="1968488" cy="3385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sz="1100" dirty="0" smtClean="0"/>
              <a:t>Annual Transition of Power Supply</a:t>
            </a:r>
          </a:p>
          <a:p>
            <a:pPr algn="ctr"/>
            <a:r>
              <a:rPr kumimoji="1" lang="en-US" altLang="ja-JP" sz="1100" dirty="0" smtClean="0"/>
              <a:t> for Peak Demand (MW)</a:t>
            </a:r>
            <a:endParaRPr kumimoji="1" lang="ja-JP" altLang="en-US" sz="11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194514" y="1172415"/>
            <a:ext cx="1798569" cy="3385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kumimoji="1" lang="en-US" altLang="ja-JP" sz="1100" dirty="0" smtClean="0"/>
              <a:t>Annual Transition of </a:t>
            </a:r>
            <a:r>
              <a:rPr lang="en-US" altLang="ja-JP" sz="1100" dirty="0"/>
              <a:t>Power</a:t>
            </a:r>
          </a:p>
          <a:p>
            <a:pPr algn="ctr"/>
            <a:r>
              <a:rPr kumimoji="1" lang="en-US" altLang="ja-JP" sz="1100" dirty="0" smtClean="0"/>
              <a:t> Supply for Peak Demand (MW)</a:t>
            </a:r>
            <a:endParaRPr kumimoji="1" lang="ja-JP" altLang="en-US" sz="11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32890" y="1478425"/>
            <a:ext cx="3059495" cy="2598766"/>
            <a:chOff x="214975" y="1642319"/>
            <a:chExt cx="2824149" cy="2316998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975" y="1642319"/>
              <a:ext cx="2824149" cy="2285875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2720902" y="3790277"/>
              <a:ext cx="290021" cy="1646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2030</a:t>
              </a:r>
              <a:endParaRPr kumimoji="1" lang="ja-JP" altLang="en-US" sz="1200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437833" y="3794673"/>
              <a:ext cx="290021" cy="1646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2020</a:t>
              </a:r>
              <a:endParaRPr kumimoji="1" lang="ja-JP" altLang="en-US" sz="12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806664" y="3793589"/>
              <a:ext cx="290021" cy="1646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2015</a:t>
              </a:r>
              <a:endParaRPr kumimoji="1" lang="ja-JP" altLang="en-US" sz="12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079740" y="3790278"/>
              <a:ext cx="290021" cy="1646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2025</a:t>
              </a:r>
              <a:endParaRPr kumimoji="1" lang="ja-JP" altLang="en-US" sz="1200" dirty="0"/>
            </a:p>
          </p:txBody>
        </p:sp>
        <p:cxnSp>
          <p:nvCxnSpPr>
            <p:cNvPr id="19" name="直線矢印コネクタ 18"/>
            <p:cNvCxnSpPr/>
            <p:nvPr/>
          </p:nvCxnSpPr>
          <p:spPr>
            <a:xfrm flipV="1">
              <a:off x="970184" y="3707382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 flipV="1">
              <a:off x="1609906" y="3707157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 flipV="1">
              <a:off x="2251295" y="3702395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 flipV="1">
              <a:off x="2894232" y="3707159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/>
          <p:cNvGrpSpPr/>
          <p:nvPr/>
        </p:nvGrpSpPr>
        <p:grpSpPr>
          <a:xfrm>
            <a:off x="3461872" y="1476381"/>
            <a:ext cx="2953214" cy="2554137"/>
            <a:chOff x="3195575" y="1683405"/>
            <a:chExt cx="2726044" cy="2265486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5575" y="1683405"/>
              <a:ext cx="2726044" cy="2225739"/>
            </a:xfrm>
            <a:prstGeom prst="rect">
              <a:avLst/>
            </a:prstGeom>
          </p:spPr>
        </p:pic>
        <p:sp>
          <p:nvSpPr>
            <p:cNvPr id="39" name="テキスト ボックス 38"/>
            <p:cNvSpPr txBox="1"/>
            <p:nvPr/>
          </p:nvSpPr>
          <p:spPr>
            <a:xfrm>
              <a:off x="5613648" y="3780700"/>
              <a:ext cx="290021" cy="16379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2030</a:t>
              </a:r>
              <a:endParaRPr kumimoji="1" lang="ja-JP" altLang="en-US" sz="12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4366300" y="3785095"/>
              <a:ext cx="290021" cy="16379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2020</a:t>
              </a:r>
              <a:endParaRPr kumimoji="1" lang="ja-JP" altLang="en-US" sz="12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756560" y="3784011"/>
              <a:ext cx="290021" cy="16379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2015</a:t>
              </a:r>
              <a:endParaRPr kumimoji="1" lang="ja-JP" altLang="en-US" sz="1200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991540" y="3780700"/>
              <a:ext cx="290021" cy="16379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2025</a:t>
              </a:r>
              <a:endParaRPr kumimoji="1" lang="ja-JP" altLang="en-US" sz="1200" dirty="0"/>
            </a:p>
          </p:txBody>
        </p:sp>
        <p:cxnSp>
          <p:nvCxnSpPr>
            <p:cNvPr id="43" name="直線矢印コネクタ 42"/>
            <p:cNvCxnSpPr/>
            <p:nvPr/>
          </p:nvCxnSpPr>
          <p:spPr>
            <a:xfrm flipV="1">
              <a:off x="3920080" y="3697381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/>
            <p:cNvCxnSpPr/>
            <p:nvPr/>
          </p:nvCxnSpPr>
          <p:spPr>
            <a:xfrm flipV="1">
              <a:off x="4540754" y="3697156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/>
            <p:cNvCxnSpPr/>
            <p:nvPr/>
          </p:nvCxnSpPr>
          <p:spPr>
            <a:xfrm flipV="1">
              <a:off x="5160714" y="3697156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/>
            <p:cNvCxnSpPr/>
            <p:nvPr/>
          </p:nvCxnSpPr>
          <p:spPr>
            <a:xfrm flipV="1">
              <a:off x="5784593" y="3694776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8"/>
          <p:cNvGrpSpPr/>
          <p:nvPr/>
        </p:nvGrpSpPr>
        <p:grpSpPr>
          <a:xfrm>
            <a:off x="6592890" y="1484272"/>
            <a:ext cx="3025669" cy="2543382"/>
            <a:chOff x="6085744" y="1665418"/>
            <a:chExt cx="2792925" cy="2302176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85744" y="1665418"/>
              <a:ext cx="2792925" cy="2269252"/>
            </a:xfrm>
            <a:prstGeom prst="rect">
              <a:avLst/>
            </a:prstGeom>
          </p:spPr>
        </p:pic>
        <p:sp>
          <p:nvSpPr>
            <p:cNvPr id="47" name="テキスト ボックス 46"/>
            <p:cNvSpPr txBox="1"/>
            <p:nvPr/>
          </p:nvSpPr>
          <p:spPr>
            <a:xfrm>
              <a:off x="8572855" y="3796045"/>
              <a:ext cx="290021" cy="16715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2030</a:t>
              </a:r>
              <a:endParaRPr kumimoji="1" lang="ja-JP" altLang="en-US" sz="12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294548" y="3800441"/>
              <a:ext cx="290021" cy="16715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2020</a:t>
              </a:r>
              <a:endParaRPr kumimoji="1"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663379" y="3799357"/>
              <a:ext cx="290021" cy="16715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2015</a:t>
              </a:r>
              <a:endParaRPr kumimoji="1" lang="ja-JP" altLang="en-US" sz="12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7934074" y="3796046"/>
              <a:ext cx="290021" cy="16715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sz="1200" dirty="0" smtClean="0"/>
                <a:t>2025</a:t>
              </a:r>
              <a:endParaRPr kumimoji="1" lang="ja-JP" altLang="en-US" sz="1200" dirty="0"/>
            </a:p>
          </p:txBody>
        </p:sp>
        <p:cxnSp>
          <p:nvCxnSpPr>
            <p:cNvPr id="51" name="直線矢印コネクタ 50"/>
            <p:cNvCxnSpPr/>
            <p:nvPr/>
          </p:nvCxnSpPr>
          <p:spPr>
            <a:xfrm flipV="1">
              <a:off x="6826899" y="3714404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/>
            <p:cNvCxnSpPr/>
            <p:nvPr/>
          </p:nvCxnSpPr>
          <p:spPr>
            <a:xfrm flipV="1">
              <a:off x="7466621" y="3714179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/>
            <p:cNvCxnSpPr/>
            <p:nvPr/>
          </p:nvCxnSpPr>
          <p:spPr>
            <a:xfrm flipV="1">
              <a:off x="8103248" y="3711798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矢印コネクタ 53"/>
            <p:cNvCxnSpPr/>
            <p:nvPr/>
          </p:nvCxnSpPr>
          <p:spPr>
            <a:xfrm flipV="1">
              <a:off x="8736661" y="3714181"/>
              <a:ext cx="0" cy="91440"/>
            </a:xfrm>
            <a:prstGeom prst="straightConnector1">
              <a:avLst/>
            </a:prstGeom>
            <a:ln>
              <a:solidFill>
                <a:schemeClr val="tx2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1" y="4107224"/>
            <a:ext cx="3164417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262" y="4088420"/>
            <a:ext cx="3044031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638" y="4107224"/>
            <a:ext cx="3183335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6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2448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2133600"/>
            <a:ext cx="8420100" cy="1905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6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Thank You.</a:t>
            </a:r>
            <a:endParaRPr lang="en-US" sz="6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58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051975"/>
              </p:ext>
            </p:extLst>
          </p:nvPr>
        </p:nvGraphicFramePr>
        <p:xfrm>
          <a:off x="195942" y="842160"/>
          <a:ext cx="9489619" cy="4263240"/>
        </p:xfrm>
        <a:graphic>
          <a:graphicData uri="http://schemas.openxmlformats.org/drawingml/2006/table">
            <a:tbl>
              <a:tblPr/>
              <a:tblGrid>
                <a:gridCol w="639176"/>
                <a:gridCol w="1942978"/>
                <a:gridCol w="1978918"/>
                <a:gridCol w="1538463"/>
                <a:gridCol w="1614424"/>
                <a:gridCol w="1775660"/>
              </a:tblGrid>
              <a:tr h="5334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No.</a:t>
                      </a:r>
                      <a:endParaRPr lang="en-US" sz="2000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Year</a:t>
                      </a:r>
                      <a:endParaRPr lang="en-US" sz="2000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Total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Consumption </a:t>
                      </a: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(kWh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- million</a:t>
                      </a: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Electrified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Household</a:t>
                      </a:r>
                      <a:endParaRPr lang="en-US" sz="2000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Per Capital Consumption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(kWh / </a:t>
                      </a:r>
                      <a:r>
                        <a:rPr lang="en-US" sz="2000" b="1" dirty="0" err="1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yr</a:t>
                      </a: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4692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of Household </a:t>
                      </a: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(Million)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Percentage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2010-2011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6,467.30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2.22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25%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108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0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2011-2012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7,876.72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2.42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26%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131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2012-2013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8.441.04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2.63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28%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141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2013-2014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9,795.09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2.91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31%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163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2014-2015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11,406.76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3.26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29%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222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2015-2016</a:t>
                      </a: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13,550.267</a:t>
                      </a:r>
                      <a:endParaRPr lang="en-US" sz="2000" b="1" kern="1200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3.70</a:t>
                      </a:r>
                      <a:endParaRPr lang="en-US" sz="2000" b="1" kern="1200" dirty="0">
                        <a:solidFill>
                          <a:srgbClr val="80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34%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263</a:t>
                      </a:r>
                    </a:p>
                  </a:txBody>
                  <a:tcPr marL="74295" marR="74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76200"/>
            <a:ext cx="9906000" cy="653142"/>
          </a:xfrm>
          <a:prstGeom prst="rect">
            <a:avLst/>
          </a:prstGeom>
          <a:solidFill>
            <a:srgbClr val="99FFCC"/>
          </a:solidFill>
        </p:spPr>
        <p:txBody>
          <a:bodyPr wrap="square" tIns="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Growth of Electricity Consumption and Electrification</a:t>
            </a:r>
            <a:endParaRPr lang="en-US" sz="2200" dirty="0"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9290957" y="6429992"/>
            <a:ext cx="615043" cy="395548"/>
          </a:xfrm>
          <a:prstGeom prst="ellipse">
            <a:avLst/>
          </a:prstGeom>
          <a:noFill/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5210" tIns="32605" rIns="65210" bIns="32605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2518"/>
            <a:fld id="{14D8A594-C3D8-4F40-A661-C0BFD257AF80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 defTabSz="912518"/>
              <a:t>2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1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879851" y="175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9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548787"/>
              </p:ext>
            </p:extLst>
          </p:nvPr>
        </p:nvGraphicFramePr>
        <p:xfrm>
          <a:off x="286657" y="3067174"/>
          <a:ext cx="9314543" cy="3210248"/>
        </p:xfrm>
        <a:graphic>
          <a:graphicData uri="http://schemas.openxmlformats.org/drawingml/2006/table">
            <a:tbl>
              <a:tblPr/>
              <a:tblGrid>
                <a:gridCol w="1740544"/>
                <a:gridCol w="1896681"/>
                <a:gridCol w="1896681"/>
                <a:gridCol w="1896681"/>
                <a:gridCol w="1883956"/>
              </a:tblGrid>
              <a:tr h="45720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Line and Substation in 2015-2016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Voltage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(kV)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Line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Substation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4008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Nos. of Line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Line Length (mile)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Nos. of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Substation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Capacity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(MVA)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38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230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59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2,603.51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5,865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</a:tr>
              <a:tr h="3935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1,366.68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2,193.5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</a:tr>
              <a:tr h="3935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3,034.62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2,622.1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</a:tr>
              <a:tr h="5059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7,004.81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10,680.6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60" marR="99060" horzOverflow="overflow"/>
                </a:tc>
              </a:tr>
            </a:tbl>
          </a:graphicData>
        </a:graphic>
      </p:graphicFrame>
      <p:sp>
        <p:nvSpPr>
          <p:cNvPr id="8" name="Slide Number Placeholder 5"/>
          <p:cNvSpPr txBox="1">
            <a:spLocks/>
          </p:cNvSpPr>
          <p:nvPr/>
        </p:nvSpPr>
        <p:spPr>
          <a:xfrm>
            <a:off x="9186086" y="6553200"/>
            <a:ext cx="637364" cy="228600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3CB263-E956-461D-908A-7D3AB261B395}" type="slidenum">
              <a:rPr kumimoji="0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906000" cy="653142"/>
          </a:xfrm>
          <a:prstGeom prst="rect">
            <a:avLst/>
          </a:prstGeom>
          <a:solidFill>
            <a:srgbClr val="0099FF"/>
          </a:solidFill>
        </p:spPr>
        <p:txBody>
          <a:bodyPr wrap="square" tIns="0" rtlCol="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Current Status of Electricity Supply in 2015-2016</a:t>
            </a:r>
            <a:endParaRPr lang="en-US" sz="2200" dirty="0">
              <a:solidFill>
                <a:schemeClr val="bg1"/>
              </a:solidFill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64958"/>
              </p:ext>
            </p:extLst>
          </p:nvPr>
        </p:nvGraphicFramePr>
        <p:xfrm>
          <a:off x="283028" y="762000"/>
          <a:ext cx="9339943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2471"/>
                <a:gridCol w="1274602"/>
                <a:gridCol w="1274602"/>
                <a:gridCol w="749766"/>
                <a:gridCol w="1799438"/>
                <a:gridCol w="2237064"/>
                <a:gridCol w="762000"/>
              </a:tblGrid>
              <a:tr h="457200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Electrification in 2015-2016</a:t>
                      </a:r>
                    </a:p>
                  </a:txBody>
                  <a:tcPr marL="99060" marR="9906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Electrified Towns</a:t>
                      </a:r>
                    </a:p>
                  </a:txBody>
                  <a:tcPr marL="99060" marR="990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Rural Electrification</a:t>
                      </a:r>
                    </a:p>
                  </a:txBody>
                  <a:tcPr marL="99060" marR="990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Electrified</a:t>
                      </a:r>
                      <a:r>
                        <a:rPr lang="en-US" sz="1800" b="0" baseline="0" dirty="0" smtClean="0">
                          <a:solidFill>
                            <a:srgbClr val="000000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 Household</a:t>
                      </a:r>
                      <a:endParaRPr lang="en-US" sz="1800" b="0" dirty="0"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Total</a:t>
                      </a:r>
                      <a:r>
                        <a:rPr lang="en-US" sz="1800" b="0" baseline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 Nos. of Villages</a:t>
                      </a:r>
                      <a:endParaRPr lang="en-US" sz="1800" b="0" dirty="0"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Electrified Village</a:t>
                      </a:r>
                      <a:r>
                        <a:rPr lang="en-US" sz="1800" b="0" dirty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s</a:t>
                      </a:r>
                      <a:endParaRPr lang="en-US" sz="1800" b="0" dirty="0" smtClean="0"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%</a:t>
                      </a:r>
                      <a:endParaRPr lang="en-US" sz="1800" b="0" dirty="0"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800" b="0" baseline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Household </a:t>
                      </a:r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(Million)</a:t>
                      </a: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Electrified </a:t>
                      </a:r>
                      <a:r>
                        <a:rPr lang="en-US" sz="1800" b="0" baseline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Household </a:t>
                      </a:r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(Million)</a:t>
                      </a:r>
                      <a:endParaRPr lang="en-US" sz="1800" b="0" dirty="0"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%</a:t>
                      </a:r>
                      <a:endParaRPr lang="en-US" sz="1800" b="0" dirty="0"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422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63,860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30,350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48%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10.877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3.70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34%</a:t>
                      </a:r>
                    </a:p>
                  </a:txBody>
                  <a:tcPr marL="74295" marR="74295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98888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722871"/>
              </p:ext>
            </p:extLst>
          </p:nvPr>
        </p:nvGraphicFramePr>
        <p:xfrm>
          <a:off x="228600" y="838200"/>
          <a:ext cx="9495607" cy="1752600"/>
        </p:xfrm>
        <a:graphic>
          <a:graphicData uri="http://schemas.openxmlformats.org/drawingml/2006/table">
            <a:tbl>
              <a:tblPr/>
              <a:tblGrid>
                <a:gridCol w="2265697"/>
                <a:gridCol w="1445982"/>
                <a:gridCol w="1445982"/>
                <a:gridCol w="1445982"/>
                <a:gridCol w="1445982"/>
                <a:gridCol w="1445982"/>
              </a:tblGrid>
              <a:tr h="381000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Installed Capacity of Power Plant in 2015-2016</a:t>
                      </a:r>
                      <a:endParaRPr lang="en-US" sz="2000" b="1" dirty="0" smtClean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Type of Plant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Coal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Hydro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Gas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Diesel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Total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Capacity (MW)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120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3,185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1,829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101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5,235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</a:tr>
              <a:tr h="4114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Energy Mix by Capacity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2%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61%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35%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2%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100%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9906000" cy="653142"/>
          </a:xfrm>
          <a:prstGeom prst="rect">
            <a:avLst/>
          </a:prstGeom>
          <a:solidFill>
            <a:srgbClr val="0099FF"/>
          </a:solidFill>
        </p:spPr>
        <p:txBody>
          <a:bodyPr wrap="square" tIns="0" rtlCol="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Current Status of Electricity Supply in 2015-2016</a:t>
            </a:r>
            <a:endParaRPr lang="en-US" sz="2200" dirty="0">
              <a:solidFill>
                <a:schemeClr val="bg1"/>
              </a:solidFill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9290957" y="6429992"/>
            <a:ext cx="615043" cy="395548"/>
          </a:xfrm>
          <a:prstGeom prst="ellipse">
            <a:avLst/>
          </a:prstGeom>
          <a:noFill/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5210" tIns="32605" rIns="65210" bIns="32605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2518"/>
            <a:fld id="{14D8A594-C3D8-4F40-A661-C0BFD257AF80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 defTabSz="912518"/>
              <a:t>4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137365"/>
              </p:ext>
            </p:extLst>
          </p:nvPr>
        </p:nvGraphicFramePr>
        <p:xfrm>
          <a:off x="228599" y="2825938"/>
          <a:ext cx="9525003" cy="1613664"/>
        </p:xfrm>
        <a:graphic>
          <a:graphicData uri="http://schemas.openxmlformats.org/drawingml/2006/table">
            <a:tbl>
              <a:tblPr/>
              <a:tblGrid>
                <a:gridCol w="2245733"/>
                <a:gridCol w="1471342"/>
                <a:gridCol w="1471342"/>
                <a:gridCol w="1471342"/>
                <a:gridCol w="1393902"/>
                <a:gridCol w="1471342"/>
              </a:tblGrid>
              <a:tr h="380112">
                <a:tc gridSpan="6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000" b="1" dirty="0" smtClean="0"/>
                        <a:t>Power Generation in 2015-2016</a:t>
                      </a:r>
                      <a:endParaRPr lang="en-US" sz="20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Type of Plant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Coal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Hydro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Gas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Diesel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94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Generation (</a:t>
                      </a:r>
                      <a:r>
                        <a:rPr lang="en-US" sz="1800" dirty="0" err="1" smtClean="0"/>
                        <a:t>GWh</a:t>
                      </a:r>
                      <a:r>
                        <a:rPr lang="en-US" sz="1800" dirty="0" smtClean="0"/>
                        <a:t>)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-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9398.98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6517.75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55.23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15,971.96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</a:tr>
              <a:tr h="3903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Energy Mix by Generation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-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58.85%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40.80%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0.35%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100%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74063" marR="74063" marT="0" marB="0" anchor="ctr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331386"/>
              </p:ext>
            </p:extLst>
          </p:nvPr>
        </p:nvGraphicFramePr>
        <p:xfrm>
          <a:off x="243116" y="4651768"/>
          <a:ext cx="9477827" cy="1738142"/>
        </p:xfrm>
        <a:graphic>
          <a:graphicData uri="http://schemas.openxmlformats.org/drawingml/2006/table">
            <a:tbl>
              <a:tblPr firstRow="1" bandRow="1"/>
              <a:tblGrid>
                <a:gridCol w="1534089"/>
                <a:gridCol w="1363635"/>
                <a:gridCol w="1335225"/>
                <a:gridCol w="1473080"/>
                <a:gridCol w="874076"/>
                <a:gridCol w="1278407"/>
                <a:gridCol w="1619315"/>
              </a:tblGrid>
              <a:tr h="381000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 smtClean="0">
                          <a:effectLst/>
                        </a:rPr>
                        <a:t>Electricity Consumption in 2015-2016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71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 smtClean="0">
                          <a:effectLst/>
                        </a:rPr>
                        <a:t>Type of Use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>
                          <a:effectLst/>
                        </a:rPr>
                        <a:t>Industrial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 smtClean="0">
                          <a:effectLst/>
                        </a:rPr>
                        <a:t>Residential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>
                          <a:effectLst/>
                        </a:rPr>
                        <a:t>Commercial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>
                          <a:effectLst/>
                        </a:rPr>
                        <a:t>Others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>
                          <a:effectLst/>
                        </a:rPr>
                        <a:t>Total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u="none" strike="noStrike" dirty="0" smtClean="0">
                          <a:effectLst/>
                        </a:rPr>
                        <a:t>Per Capita Consumption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300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kWh Million</a:t>
                      </a:r>
                      <a:endParaRPr lang="en-US" sz="18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4,120.768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6,674.658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2,506.079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248.762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13,550.267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263kWh/year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5011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dirty="0" smtClean="0">
                          <a:effectLst/>
                        </a:rPr>
                        <a:t>Percentage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30.41%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49.26%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18.49%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1.84%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100%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24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00801"/>
            <a:ext cx="457200" cy="457200"/>
          </a:xfrm>
        </p:spPr>
        <p:txBody>
          <a:bodyPr/>
          <a:lstStyle/>
          <a:p>
            <a:pPr algn="ctr"/>
            <a:fld id="{89E0EF33-B2B0-4B6E-BDA7-F3143FB6542D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5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906000" cy="653142"/>
          </a:xfrm>
          <a:prstGeom prst="rect">
            <a:avLst/>
          </a:prstGeom>
          <a:solidFill>
            <a:srgbClr val="99FFCC"/>
          </a:solidFill>
        </p:spPr>
        <p:txBody>
          <a:bodyPr wrap="square" tIns="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Electricity Tariff and Subsidies</a:t>
            </a:r>
            <a:endParaRPr lang="en-US" sz="2200" dirty="0"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48614"/>
              </p:ext>
            </p:extLst>
          </p:nvPr>
        </p:nvGraphicFramePr>
        <p:xfrm>
          <a:off x="252095" y="762000"/>
          <a:ext cx="9425305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695"/>
                <a:gridCol w="582930"/>
                <a:gridCol w="999013"/>
                <a:gridCol w="1480027"/>
                <a:gridCol w="1326877"/>
                <a:gridCol w="1075963"/>
                <a:gridCol w="1066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Block Rate Tariff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Average Selling Price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Cost of Generation, Transmission &amp; Distribution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Average Cost of Overall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Subsidies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Residential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71.10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Hydro Power Station</a:t>
                      </a:r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93.67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22.57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up to 100kWh	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+mn-lt"/>
                        </a:rPr>
                        <a:t>MOEE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18.51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from 101kWh to 200kWh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+mn-lt"/>
                        </a:rPr>
                        <a:t>Privates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52.84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from 201kWh and above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Natural Gas Power Station</a:t>
                      </a:r>
                      <a:endParaRPr lang="en-US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Industrial &amp; Commercial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+mn-lt"/>
                        </a:rPr>
                        <a:t>MOEE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161.09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up to 500kWh	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+mn-lt"/>
                        </a:rPr>
                        <a:t>Privates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142.27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501kWh to 10,000kWh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Coal Fired Power Station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10,001kWh to 50,000kWh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+mn-lt"/>
                        </a:rPr>
                        <a:t>Privates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105.54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50,001kWh to 200,000kWh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150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Transmission</a:t>
                      </a:r>
                      <a:endParaRPr lang="my-MM" sz="18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3.00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200,001kWh to 300,000kWh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125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Distribution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yanmar3" pitchFamily="18" charset="0"/>
                          <a:cs typeface="Times New Roman" pitchFamily="18" charset="0"/>
                        </a:rPr>
                        <a:t>5.18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300,001kWh and above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2400" y="5867400"/>
            <a:ext cx="944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30288" indent="-1030288">
              <a:tabLst>
                <a:tab pos="1030288" algn="l"/>
              </a:tabLst>
            </a:pPr>
            <a:r>
              <a:rPr lang="en-US" dirty="0" smtClean="0"/>
              <a:t>Remarks; 	Above calculation is base upon the Revenue and Expenditure Budget Estimation for fiscal year 2016-2017.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2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76200"/>
            <a:ext cx="9906000" cy="653142"/>
          </a:xfrm>
          <a:prstGeom prst="rect">
            <a:avLst/>
          </a:prstGeom>
          <a:solidFill>
            <a:srgbClr val="99FFCC"/>
          </a:solidFill>
        </p:spPr>
        <p:txBody>
          <a:bodyPr wrap="square" tIns="0" rtlCol="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2000" b="1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Changes of  Energy Mix by Capacity of Power Plant (from year 2010-11 to  2015-16)</a:t>
            </a:r>
            <a:endParaRPr lang="en-US" sz="2000" dirty="0"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9290957" y="6429992"/>
            <a:ext cx="615043" cy="395548"/>
          </a:xfrm>
          <a:prstGeom prst="ellipse">
            <a:avLst/>
          </a:prstGeom>
          <a:noFill/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5210" tIns="32605" rIns="65210" bIns="32605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2518"/>
            <a:fld id="{14D8A594-C3D8-4F40-A661-C0BFD257AF80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 defTabSz="912518"/>
              <a:t>6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414134060"/>
              </p:ext>
            </p:extLst>
          </p:nvPr>
        </p:nvGraphicFramePr>
        <p:xfrm>
          <a:off x="228600" y="838200"/>
          <a:ext cx="94488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55112" y="1603177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5,235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68570" y="1910954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4,805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7513" y="2430957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4,146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95486" y="2738734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3,726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28926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3,588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3046511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CC"/>
                </a:solidFill>
              </a:rPr>
              <a:t>3,413</a:t>
            </a:r>
            <a:endParaRPr lang="en-US" sz="1400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4200" y="3244595"/>
            <a:ext cx="446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</a:t>
            </a:r>
            <a:r>
              <a:rPr lang="en-US" sz="1400" b="1" dirty="0" smtClean="0"/>
              <a:t>%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99772" y="3597487"/>
            <a:ext cx="624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21%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839688" y="4724400"/>
            <a:ext cx="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74%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807029" y="5867400"/>
            <a:ext cx="55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</a:t>
            </a:r>
            <a:r>
              <a:rPr lang="en-US" sz="1400" b="1" dirty="0" smtClean="0"/>
              <a:t>%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100613" y="3090706"/>
            <a:ext cx="446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</a:t>
            </a:r>
            <a:r>
              <a:rPr lang="en-US" sz="1400" b="1" dirty="0" smtClean="0"/>
              <a:t>%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033486" y="3458028"/>
            <a:ext cx="624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20%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062514" y="4724400"/>
            <a:ext cx="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75%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015342" y="5867400"/>
            <a:ext cx="55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3%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276271" y="2986314"/>
            <a:ext cx="446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2%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209144" y="3455051"/>
            <a:ext cx="624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19%</a:t>
            </a:r>
            <a:endParaRPr lang="en-US" sz="1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238172" y="4721423"/>
            <a:ext cx="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76%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191000" y="5864423"/>
            <a:ext cx="55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3%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439228" y="2689423"/>
            <a:ext cx="446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2%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10200" y="3076843"/>
            <a:ext cx="624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23%</a:t>
            </a:r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471886" y="4692395"/>
            <a:ext cx="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72%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424714" y="5835395"/>
            <a:ext cx="55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3%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667498" y="2123180"/>
            <a:ext cx="446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2%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93112" y="2695192"/>
            <a:ext cx="624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29%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643914" y="4667647"/>
            <a:ext cx="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66%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582228" y="5839675"/>
            <a:ext cx="55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3%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913910" y="1799214"/>
            <a:ext cx="446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2%</a:t>
            </a:r>
            <a:endParaRPr lang="en-US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810496" y="2467243"/>
            <a:ext cx="624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35%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861297" y="4545764"/>
            <a:ext cx="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61%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772400" y="5864423"/>
            <a:ext cx="55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</a:t>
            </a:r>
            <a:r>
              <a:rPr lang="en-US" sz="1400" b="1" dirty="0" smtClean="0"/>
              <a:t>%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1074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9290957" y="6429992"/>
            <a:ext cx="615043" cy="395548"/>
          </a:xfrm>
          <a:prstGeom prst="ellipse">
            <a:avLst/>
          </a:prstGeom>
          <a:noFill/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5210" tIns="32605" rIns="65210" bIns="32605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2518"/>
            <a:fld id="{14D8A594-C3D8-4F40-A661-C0BFD257AF80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 defTabSz="912518"/>
              <a:t>7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336425971"/>
              </p:ext>
            </p:extLst>
          </p:nvPr>
        </p:nvGraphicFramePr>
        <p:xfrm>
          <a:off x="152401" y="762000"/>
          <a:ext cx="32766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4123661241"/>
              </p:ext>
            </p:extLst>
          </p:nvPr>
        </p:nvGraphicFramePr>
        <p:xfrm>
          <a:off x="3581400" y="671286"/>
          <a:ext cx="3124199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570101911"/>
              </p:ext>
            </p:extLst>
          </p:nvPr>
        </p:nvGraphicFramePr>
        <p:xfrm>
          <a:off x="6629400" y="762000"/>
          <a:ext cx="3164113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764358345"/>
              </p:ext>
            </p:extLst>
          </p:nvPr>
        </p:nvGraphicFramePr>
        <p:xfrm>
          <a:off x="127907" y="3886200"/>
          <a:ext cx="3274786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562686861"/>
              </p:ext>
            </p:extLst>
          </p:nvPr>
        </p:nvGraphicFramePr>
        <p:xfrm>
          <a:off x="3326493" y="3733800"/>
          <a:ext cx="3302907" cy="2377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538740386"/>
              </p:ext>
            </p:extLst>
          </p:nvPr>
        </p:nvGraphicFramePr>
        <p:xfrm>
          <a:off x="6617607" y="3846448"/>
          <a:ext cx="3200400" cy="2257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4514" y="18144"/>
            <a:ext cx="9906000" cy="653142"/>
          </a:xfrm>
          <a:prstGeom prst="rect">
            <a:avLst/>
          </a:prstGeom>
          <a:solidFill>
            <a:srgbClr val="99FFCC"/>
          </a:solidFill>
        </p:spPr>
        <p:txBody>
          <a:bodyPr wrap="square" tIns="0" rtlCol="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2000" b="1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Changes of  Energy Mix by Generation of Power Plant (from year 2010-11 to  2015-16)</a:t>
            </a:r>
            <a:endParaRPr lang="en-US" sz="2000" dirty="0"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2936779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Year 2010-11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8,625.11GWh)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1142" y="2941672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Year 2011-12 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10,425.03GWh)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8107" y="2975594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Year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2012-13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10,964.90GWh)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8493" y="6139874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Year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2013-14 (12,247.12GWh)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26065" y="6139874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Year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2014-15 (14,156.30GWh)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82707" y="6139874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Year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2015-16 (15,971.96GWh)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0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"/>
          <p:cNvGrpSpPr/>
          <p:nvPr/>
        </p:nvGrpSpPr>
        <p:grpSpPr>
          <a:xfrm>
            <a:off x="4576100" y="-1371600"/>
            <a:ext cx="5787100" cy="11049000"/>
            <a:chOff x="4487862" y="-1371600"/>
            <a:chExt cx="5341938" cy="11049000"/>
          </a:xfrm>
        </p:grpSpPr>
        <p:sp>
          <p:nvSpPr>
            <p:cNvPr id="38" name="Isosceles Triangle 37"/>
            <p:cNvSpPr/>
            <p:nvPr/>
          </p:nvSpPr>
          <p:spPr bwMode="auto">
            <a:xfrm>
              <a:off x="6855611" y="5269705"/>
              <a:ext cx="44450" cy="49213"/>
            </a:xfrm>
            <a:prstGeom prst="triangle">
              <a:avLst/>
            </a:prstGeom>
            <a:noFill/>
            <a:ln w="12700">
              <a:solidFill>
                <a:srgbClr val="FF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Isosceles Triangle 16"/>
            <p:cNvSpPr/>
            <p:nvPr/>
          </p:nvSpPr>
          <p:spPr bwMode="auto">
            <a:xfrm>
              <a:off x="6727029" y="4453722"/>
              <a:ext cx="44450" cy="49213"/>
            </a:xfrm>
            <a:prstGeom prst="triangle">
              <a:avLst/>
            </a:prstGeom>
            <a:noFill/>
            <a:ln w="12700">
              <a:solidFill>
                <a:srgbClr val="FF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Isosceles Triangle 17"/>
            <p:cNvSpPr/>
            <p:nvPr/>
          </p:nvSpPr>
          <p:spPr bwMode="auto">
            <a:xfrm>
              <a:off x="6400800" y="3303587"/>
              <a:ext cx="44450" cy="49213"/>
            </a:xfrm>
            <a:prstGeom prst="triangle">
              <a:avLst/>
            </a:prstGeom>
            <a:noFill/>
            <a:ln w="12700">
              <a:solidFill>
                <a:srgbClr val="FF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7698410"/>
                </p:ext>
              </p:extLst>
            </p:nvPr>
          </p:nvGraphicFramePr>
          <p:xfrm>
            <a:off x="4487862" y="-1371600"/>
            <a:ext cx="5341938" cy="1104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45" name="Visio" r:id="rId3" imgW="29744748" imgH="61525135" progId="Visio.Drawing.11">
                    <p:embed/>
                  </p:oleObj>
                </mc:Choice>
                <mc:Fallback>
                  <p:oleObj name="Visio" r:id="rId3" imgW="29744748" imgH="61525135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87862" y="-1371600"/>
                          <a:ext cx="5341938" cy="11049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Isosceles Triangle 15"/>
          <p:cNvSpPr/>
          <p:nvPr/>
        </p:nvSpPr>
        <p:spPr bwMode="auto">
          <a:xfrm>
            <a:off x="5679167" y="3907632"/>
            <a:ext cx="48154" cy="49213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5373907" y="4112422"/>
            <a:ext cx="48154" cy="49213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5103042" y="3543307"/>
            <a:ext cx="48154" cy="49213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5882113" y="4433888"/>
            <a:ext cx="361156" cy="164306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V="1">
            <a:off x="5555484" y="4101505"/>
            <a:ext cx="457202" cy="159944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 flipV="1">
            <a:off x="5569973" y="4129090"/>
            <a:ext cx="198635" cy="135731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0800000">
            <a:off x="5464205" y="4255294"/>
            <a:ext cx="113504" cy="11906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6200000" flipV="1">
            <a:off x="5391871" y="4177805"/>
            <a:ext cx="90490" cy="64495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 flipV="1">
            <a:off x="5223101" y="3456386"/>
            <a:ext cx="528638" cy="402433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5134005" y="3393084"/>
            <a:ext cx="154781" cy="159942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Isosceles Triangle 72"/>
          <p:cNvSpPr/>
          <p:nvPr/>
        </p:nvSpPr>
        <p:spPr bwMode="auto">
          <a:xfrm>
            <a:off x="5859752" y="4579146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74" name="Straight Connector 73"/>
          <p:cNvCxnSpPr>
            <a:endCxn id="73" idx="0"/>
          </p:cNvCxnSpPr>
          <p:nvPr/>
        </p:nvCxnSpPr>
        <p:spPr>
          <a:xfrm rot="16200000" flipH="1">
            <a:off x="5812326" y="4507643"/>
            <a:ext cx="130968" cy="12037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Isosceles Triangle 89"/>
          <p:cNvSpPr/>
          <p:nvPr/>
        </p:nvSpPr>
        <p:spPr bwMode="auto">
          <a:xfrm>
            <a:off x="5531268" y="4114803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94" name="Isosceles Triangle 93"/>
          <p:cNvSpPr/>
          <p:nvPr/>
        </p:nvSpPr>
        <p:spPr bwMode="auto">
          <a:xfrm>
            <a:off x="5090142" y="3714752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rot="5400000" flipH="1" flipV="1">
            <a:off x="5058200" y="3653633"/>
            <a:ext cx="130969" cy="10319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 flipH="1" flipV="1">
            <a:off x="5045302" y="3656015"/>
            <a:ext cx="130969" cy="10319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Isosceles Triangle 98"/>
          <p:cNvSpPr/>
          <p:nvPr/>
        </p:nvSpPr>
        <p:spPr bwMode="auto">
          <a:xfrm>
            <a:off x="5157215" y="3357566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 rot="5400000" flipH="1" flipV="1">
            <a:off x="5081814" y="3444481"/>
            <a:ext cx="140495" cy="61911"/>
          </a:xfrm>
          <a:prstGeom prst="line">
            <a:avLst/>
          </a:prstGeom>
          <a:ln w="6350">
            <a:solidFill>
              <a:srgbClr val="2E9E3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Isosceles Triangle 101"/>
          <p:cNvSpPr/>
          <p:nvPr/>
        </p:nvSpPr>
        <p:spPr bwMode="auto">
          <a:xfrm>
            <a:off x="5069505" y="3267078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 rot="16200000" flipV="1">
            <a:off x="4993808" y="3430688"/>
            <a:ext cx="226219" cy="18058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Isosceles Triangle 105"/>
          <p:cNvSpPr/>
          <p:nvPr/>
        </p:nvSpPr>
        <p:spPr bwMode="auto">
          <a:xfrm>
            <a:off x="5732489" y="2452689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11" name="Isosceles Triangle 110"/>
          <p:cNvSpPr/>
          <p:nvPr/>
        </p:nvSpPr>
        <p:spPr bwMode="auto">
          <a:xfrm>
            <a:off x="5518374" y="2195514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rot="16200000" flipV="1">
            <a:off x="5534154" y="2260106"/>
            <a:ext cx="223837" cy="208954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 flipV="1">
            <a:off x="5547052" y="2250581"/>
            <a:ext cx="223837" cy="208954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29"/>
          <p:cNvGrpSpPr/>
          <p:nvPr/>
        </p:nvGrpSpPr>
        <p:grpSpPr>
          <a:xfrm>
            <a:off x="6993958" y="3731420"/>
            <a:ext cx="526256" cy="385761"/>
            <a:chOff x="6727032" y="3731420"/>
            <a:chExt cx="485775" cy="385761"/>
          </a:xfrm>
        </p:grpSpPr>
        <p:cxnSp>
          <p:nvCxnSpPr>
            <p:cNvPr id="123" name="Straight Connector 122"/>
            <p:cNvCxnSpPr/>
            <p:nvPr/>
          </p:nvCxnSpPr>
          <p:spPr>
            <a:xfrm rot="16200000" flipV="1">
              <a:off x="6958013" y="3862388"/>
              <a:ext cx="307181" cy="20240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10800000">
              <a:off x="6727032" y="3731420"/>
              <a:ext cx="283369" cy="78581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40"/>
          <p:cNvGrpSpPr/>
          <p:nvPr/>
        </p:nvGrpSpPr>
        <p:grpSpPr>
          <a:xfrm>
            <a:off x="7845222" y="5538790"/>
            <a:ext cx="412546" cy="324642"/>
            <a:chOff x="7512847" y="5538790"/>
            <a:chExt cx="380813" cy="324642"/>
          </a:xfrm>
        </p:grpSpPr>
        <p:cxnSp>
          <p:nvCxnSpPr>
            <p:cNvPr id="132" name="Straight Connector 131"/>
            <p:cNvCxnSpPr/>
            <p:nvPr/>
          </p:nvCxnSpPr>
          <p:spPr>
            <a:xfrm flipV="1">
              <a:off x="7529513" y="5712321"/>
              <a:ext cx="256390" cy="151111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7797625" y="5551170"/>
              <a:ext cx="96035" cy="156071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7512847" y="5679819"/>
              <a:ext cx="252408" cy="159005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7758115" y="5538790"/>
              <a:ext cx="116679" cy="141029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Isosceles Triangle 133"/>
          <p:cNvSpPr/>
          <p:nvPr/>
        </p:nvSpPr>
        <p:spPr bwMode="auto">
          <a:xfrm>
            <a:off x="8233067" y="5486403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154" name="Straight Connector 153"/>
          <p:cNvCxnSpPr/>
          <p:nvPr/>
        </p:nvCxnSpPr>
        <p:spPr>
          <a:xfrm rot="16200000" flipV="1">
            <a:off x="5402188" y="4163513"/>
            <a:ext cx="90490" cy="64495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10800000">
            <a:off x="5484842" y="4241007"/>
            <a:ext cx="74809" cy="4762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10800000" flipV="1">
            <a:off x="5562231" y="4114799"/>
            <a:ext cx="203795" cy="130969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rot="10800000" flipV="1">
            <a:off x="7099730" y="2641284"/>
            <a:ext cx="397274" cy="13096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99061" y="2578100"/>
            <a:ext cx="49529" cy="47896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ffectLst/>
        </p:spPr>
      </p:pic>
      <p:cxnSp>
        <p:nvCxnSpPr>
          <p:cNvPr id="198" name="Straight Connector 197"/>
          <p:cNvCxnSpPr/>
          <p:nvPr/>
        </p:nvCxnSpPr>
        <p:spPr>
          <a:xfrm flipV="1">
            <a:off x="6663886" y="2077245"/>
            <a:ext cx="73180" cy="271709"/>
          </a:xfrm>
          <a:prstGeom prst="line">
            <a:avLst/>
          </a:prstGeom>
          <a:ln w="6350">
            <a:solidFill>
              <a:srgbClr val="0099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Isosceles Triangle 229"/>
          <p:cNvSpPr/>
          <p:nvPr/>
        </p:nvSpPr>
        <p:spPr bwMode="auto">
          <a:xfrm>
            <a:off x="7135839" y="5486403"/>
            <a:ext cx="48154" cy="49213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19" name="Group 291"/>
          <p:cNvGrpSpPr/>
          <p:nvPr/>
        </p:nvGrpSpPr>
        <p:grpSpPr>
          <a:xfrm>
            <a:off x="7143577" y="5535616"/>
            <a:ext cx="25796" cy="91280"/>
            <a:chOff x="6865143" y="5535616"/>
            <a:chExt cx="23812" cy="91280"/>
          </a:xfrm>
        </p:grpSpPr>
        <p:cxnSp>
          <p:nvCxnSpPr>
            <p:cNvPr id="234" name="Straight Connector 233"/>
            <p:cNvCxnSpPr/>
            <p:nvPr/>
          </p:nvCxnSpPr>
          <p:spPr>
            <a:xfrm rot="5400000" flipH="1" flipV="1">
              <a:off x="6844902" y="5575698"/>
              <a:ext cx="78582" cy="9525"/>
            </a:xfrm>
            <a:prstGeom prst="line">
              <a:avLst/>
            </a:prstGeom>
            <a:ln w="31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endCxn id="230" idx="3"/>
            </p:cNvCxnSpPr>
            <p:nvPr/>
          </p:nvCxnSpPr>
          <p:spPr>
            <a:xfrm flipV="1">
              <a:off x="6865143" y="5535616"/>
              <a:ext cx="15082" cy="91280"/>
            </a:xfrm>
            <a:prstGeom prst="line">
              <a:avLst/>
            </a:prstGeom>
            <a:ln w="31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64"/>
          <p:cNvGrpSpPr/>
          <p:nvPr/>
        </p:nvGrpSpPr>
        <p:grpSpPr>
          <a:xfrm>
            <a:off x="5729907" y="3724277"/>
            <a:ext cx="833238" cy="814389"/>
            <a:chOff x="5560219" y="3724277"/>
            <a:chExt cx="769142" cy="814389"/>
          </a:xfrm>
        </p:grpSpPr>
        <p:cxnSp>
          <p:nvCxnSpPr>
            <p:cNvPr id="245" name="Straight Connector 244"/>
            <p:cNvCxnSpPr/>
            <p:nvPr/>
          </p:nvCxnSpPr>
          <p:spPr>
            <a:xfrm rot="5400000" flipH="1" flipV="1">
              <a:off x="6000750" y="4267200"/>
              <a:ext cx="511971" cy="30961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 flipH="1" flipV="1">
              <a:off x="6246020" y="3938590"/>
              <a:ext cx="107152" cy="59531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5400000" flipH="1" flipV="1">
              <a:off x="6219536" y="3923343"/>
              <a:ext cx="107152" cy="59531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rot="5400000" flipH="1" flipV="1">
              <a:off x="5954752" y="4254099"/>
              <a:ext cx="528634" cy="35725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Straight Connector 488"/>
            <p:cNvCxnSpPr/>
            <p:nvPr/>
          </p:nvCxnSpPr>
          <p:spPr>
            <a:xfrm flipV="1">
              <a:off x="5560219" y="3724277"/>
              <a:ext cx="391722" cy="215893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" name="Isosceles Triangle 265"/>
          <p:cNvSpPr/>
          <p:nvPr/>
        </p:nvSpPr>
        <p:spPr bwMode="auto">
          <a:xfrm>
            <a:off x="5732489" y="2438403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70" name="Isosceles Triangle 269"/>
          <p:cNvSpPr/>
          <p:nvPr/>
        </p:nvSpPr>
        <p:spPr bwMode="auto">
          <a:xfrm>
            <a:off x="5773768" y="1883574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74" name="Isosceles Triangle 273"/>
          <p:cNvSpPr/>
          <p:nvPr/>
        </p:nvSpPr>
        <p:spPr bwMode="auto">
          <a:xfrm>
            <a:off x="6759201" y="5824537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75" name="Isosceles Triangle 274"/>
          <p:cNvSpPr/>
          <p:nvPr/>
        </p:nvSpPr>
        <p:spPr bwMode="auto">
          <a:xfrm>
            <a:off x="6957833" y="5745956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22" name="Group 285"/>
          <p:cNvGrpSpPr/>
          <p:nvPr/>
        </p:nvGrpSpPr>
        <p:grpSpPr>
          <a:xfrm>
            <a:off x="6785859" y="5671047"/>
            <a:ext cx="184455" cy="186829"/>
            <a:chOff x="6534941" y="5671046"/>
            <a:chExt cx="170266" cy="186829"/>
          </a:xfrm>
        </p:grpSpPr>
        <p:cxnSp>
          <p:nvCxnSpPr>
            <p:cNvPr id="277" name="Straight Connector 276"/>
            <p:cNvCxnSpPr/>
            <p:nvPr/>
          </p:nvCxnSpPr>
          <p:spPr>
            <a:xfrm flipV="1">
              <a:off x="6534941" y="5699621"/>
              <a:ext cx="65889" cy="129677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 rot="5400000" flipH="1" flipV="1">
              <a:off x="6521230" y="5764210"/>
              <a:ext cx="121443" cy="65887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>
              <a:off x="6603206" y="5741195"/>
              <a:ext cx="88107" cy="21430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flipV="1">
              <a:off x="6603206" y="5671046"/>
              <a:ext cx="102001" cy="28575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/>
          <p:cNvSpPr txBox="1"/>
          <p:nvPr/>
        </p:nvSpPr>
        <p:spPr>
          <a:xfrm>
            <a:off x="7424759" y="492918"/>
            <a:ext cx="495300" cy="12311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မြစ်ကြီးနား</a:t>
            </a:r>
            <a:r>
              <a:rPr lang="en-US" sz="2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(၁)(၂)(၃)</a:t>
            </a:r>
            <a:endParaRPr lang="en-US" sz="2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29" name="Isosceles Triangle 128"/>
          <p:cNvSpPr/>
          <p:nvPr/>
        </p:nvSpPr>
        <p:spPr bwMode="auto">
          <a:xfrm>
            <a:off x="7321576" y="722314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30" name="Isosceles Triangle 129"/>
          <p:cNvSpPr/>
          <p:nvPr/>
        </p:nvSpPr>
        <p:spPr bwMode="auto">
          <a:xfrm>
            <a:off x="7053289" y="609603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218389" y="852690"/>
            <a:ext cx="330200" cy="13849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3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Howin</a:t>
            </a:r>
            <a:endParaRPr lang="en-US" sz="3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516498" y="539229"/>
            <a:ext cx="623401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PharKant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41" name="Isosceles Triangle 140"/>
          <p:cNvSpPr/>
          <p:nvPr/>
        </p:nvSpPr>
        <p:spPr bwMode="auto">
          <a:xfrm>
            <a:off x="7726595" y="3905251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46" name="Isosceles Triangle 145"/>
          <p:cNvSpPr/>
          <p:nvPr/>
        </p:nvSpPr>
        <p:spPr bwMode="auto">
          <a:xfrm>
            <a:off x="7481515" y="3890956"/>
            <a:ext cx="48154" cy="49213"/>
          </a:xfrm>
          <a:prstGeom prst="triangle">
            <a:avLst/>
          </a:prstGeom>
          <a:solidFill>
            <a:srgbClr val="3718F4"/>
          </a:solidFill>
          <a:ln w="12700">
            <a:solidFill>
              <a:srgbClr val="3333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ln>
                <a:solidFill>
                  <a:srgbClr val="3333FF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51" name="Isosceles Triangle 150"/>
          <p:cNvSpPr/>
          <p:nvPr/>
        </p:nvSpPr>
        <p:spPr bwMode="auto">
          <a:xfrm>
            <a:off x="7466039" y="4179090"/>
            <a:ext cx="48154" cy="49213"/>
          </a:xfrm>
          <a:prstGeom prst="triangle">
            <a:avLst/>
          </a:prstGeom>
          <a:solidFill>
            <a:srgbClr val="00C057"/>
          </a:solidFill>
          <a:ln w="12700">
            <a:solidFill>
              <a:srgbClr val="00C05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58" name="Isosceles Triangle 157"/>
          <p:cNvSpPr/>
          <p:nvPr/>
        </p:nvSpPr>
        <p:spPr bwMode="auto">
          <a:xfrm>
            <a:off x="7530542" y="4381491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7487972" y="3931444"/>
            <a:ext cx="237330" cy="459581"/>
            <a:chOff x="6911976" y="3931444"/>
            <a:chExt cx="219074" cy="459581"/>
          </a:xfrm>
        </p:grpSpPr>
        <p:cxnSp>
          <p:nvCxnSpPr>
            <p:cNvPr id="142" name="Straight Connector 141"/>
            <p:cNvCxnSpPr/>
            <p:nvPr/>
          </p:nvCxnSpPr>
          <p:spPr>
            <a:xfrm>
              <a:off x="6947694" y="3931444"/>
              <a:ext cx="183356" cy="1588"/>
            </a:xfrm>
            <a:prstGeom prst="line">
              <a:avLst/>
            </a:prstGeom>
            <a:ln w="6350">
              <a:solidFill>
                <a:srgbClr val="2E9E3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167"/>
            <p:cNvGrpSpPr/>
            <p:nvPr/>
          </p:nvGrpSpPr>
          <p:grpSpPr>
            <a:xfrm>
              <a:off x="6911976" y="3940169"/>
              <a:ext cx="57150" cy="450856"/>
              <a:chOff x="7188994" y="3940169"/>
              <a:chExt cx="57150" cy="450856"/>
            </a:xfrm>
          </p:grpSpPr>
          <p:cxnSp>
            <p:nvCxnSpPr>
              <p:cNvPr id="152" name="Straight Connector 151"/>
              <p:cNvCxnSpPr>
                <a:stCxn id="146" idx="3"/>
                <a:endCxn id="151" idx="0"/>
              </p:cNvCxnSpPr>
              <p:nvPr/>
            </p:nvCxnSpPr>
            <p:spPr>
              <a:xfrm flipH="1">
                <a:off x="7190970" y="3940169"/>
                <a:ext cx="14286" cy="238921"/>
              </a:xfrm>
              <a:prstGeom prst="line">
                <a:avLst/>
              </a:prstGeom>
              <a:ln w="6350">
                <a:solidFill>
                  <a:srgbClr val="34B24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rot="16200000" flipH="1">
                <a:off x="7137797" y="4282678"/>
                <a:ext cx="159544" cy="57150"/>
              </a:xfrm>
              <a:prstGeom prst="line">
                <a:avLst/>
              </a:prstGeom>
              <a:ln w="6350">
                <a:solidFill>
                  <a:srgbClr val="34B24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7" name="TextBox 166"/>
          <p:cNvSpPr txBox="1"/>
          <p:nvPr/>
        </p:nvSpPr>
        <p:spPr>
          <a:xfrm>
            <a:off x="7442362" y="4411544"/>
            <a:ext cx="460093" cy="153888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4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ဖါးဆောင်း</a:t>
            </a:r>
            <a:endParaRPr lang="en-US" sz="4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69" name="Isosceles Triangle 168"/>
          <p:cNvSpPr/>
          <p:nvPr/>
        </p:nvSpPr>
        <p:spPr bwMode="auto">
          <a:xfrm>
            <a:off x="8260586" y="5488792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71" name="Isosceles Triangle 170"/>
          <p:cNvSpPr/>
          <p:nvPr/>
        </p:nvSpPr>
        <p:spPr bwMode="auto">
          <a:xfrm>
            <a:off x="8208989" y="5726908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75" name="Straight Connector 174"/>
          <p:cNvCxnSpPr>
            <a:endCxn id="169" idx="3"/>
          </p:cNvCxnSpPr>
          <p:nvPr/>
        </p:nvCxnSpPr>
        <p:spPr>
          <a:xfrm rot="5400000" flipH="1" flipV="1">
            <a:off x="8144038" y="5602954"/>
            <a:ext cx="205574" cy="75674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199"/>
          <p:cNvGrpSpPr/>
          <p:nvPr/>
        </p:nvGrpSpPr>
        <p:grpSpPr>
          <a:xfrm>
            <a:off x="5514079" y="1840708"/>
            <a:ext cx="61053" cy="385763"/>
            <a:chOff x="5360989" y="1840706"/>
            <a:chExt cx="56357" cy="385763"/>
          </a:xfrm>
        </p:grpSpPr>
        <p:grpSp>
          <p:nvGrpSpPr>
            <p:cNvPr id="27" name="Group 198"/>
            <p:cNvGrpSpPr/>
            <p:nvPr/>
          </p:nvGrpSpPr>
          <p:grpSpPr>
            <a:xfrm>
              <a:off x="5360989" y="2062956"/>
              <a:ext cx="56357" cy="163513"/>
              <a:chOff x="5360989" y="2062956"/>
              <a:chExt cx="56357" cy="163513"/>
            </a:xfrm>
          </p:grpSpPr>
          <p:cxnSp>
            <p:nvCxnSpPr>
              <p:cNvPr id="184" name="Straight Connector 183"/>
              <p:cNvCxnSpPr/>
              <p:nvPr/>
            </p:nvCxnSpPr>
            <p:spPr>
              <a:xfrm rot="5400000">
                <a:off x="5336381" y="2120107"/>
                <a:ext cx="134941" cy="26989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rot="5400000">
                <a:off x="5289156" y="2134789"/>
                <a:ext cx="163513" cy="19847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2" name="Straight Connector 191"/>
            <p:cNvCxnSpPr/>
            <p:nvPr/>
          </p:nvCxnSpPr>
          <p:spPr>
            <a:xfrm rot="5400000">
              <a:off x="5306617" y="1937148"/>
              <a:ext cx="197644" cy="4760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5955203" y="2042720"/>
            <a:ext cx="654374" cy="202007"/>
            <a:chOff x="5497115" y="2042719"/>
            <a:chExt cx="604038" cy="202007"/>
          </a:xfrm>
        </p:grpSpPr>
        <p:cxnSp>
          <p:nvCxnSpPr>
            <p:cNvPr id="389" name="Straight Connector 388"/>
            <p:cNvCxnSpPr>
              <a:stCxn id="387" idx="1"/>
            </p:cNvCxnSpPr>
            <p:nvPr/>
          </p:nvCxnSpPr>
          <p:spPr>
            <a:xfrm flipH="1" flipV="1">
              <a:off x="5829192" y="2047482"/>
              <a:ext cx="271961" cy="197244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/>
            <p:cNvCxnSpPr/>
            <p:nvPr/>
          </p:nvCxnSpPr>
          <p:spPr>
            <a:xfrm flipH="1" flipV="1">
              <a:off x="5497115" y="2042719"/>
              <a:ext cx="332077" cy="4763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" name="Isosceles Triangle 234"/>
          <p:cNvSpPr/>
          <p:nvPr/>
        </p:nvSpPr>
        <p:spPr bwMode="auto">
          <a:xfrm>
            <a:off x="7726586" y="5903118"/>
            <a:ext cx="48154" cy="49213"/>
          </a:xfrm>
          <a:prstGeom prst="triangle">
            <a:avLst/>
          </a:prstGeom>
          <a:solidFill>
            <a:srgbClr val="00C057"/>
          </a:solidFill>
          <a:ln w="127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243" name="Straight Connector 242"/>
          <p:cNvCxnSpPr/>
          <p:nvPr/>
        </p:nvCxnSpPr>
        <p:spPr>
          <a:xfrm rot="16200000" flipH="1">
            <a:off x="5179544" y="3436640"/>
            <a:ext cx="195263" cy="141882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Isosceles Triangle 246"/>
          <p:cNvSpPr/>
          <p:nvPr/>
        </p:nvSpPr>
        <p:spPr bwMode="auto">
          <a:xfrm>
            <a:off x="5327477" y="3569498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48" name="Isosceles Triangle 247"/>
          <p:cNvSpPr/>
          <p:nvPr/>
        </p:nvSpPr>
        <p:spPr bwMode="auto">
          <a:xfrm>
            <a:off x="5729909" y="4143375"/>
            <a:ext cx="48154" cy="49213"/>
          </a:xfrm>
          <a:prstGeom prst="triangle">
            <a:avLst/>
          </a:prstGeom>
          <a:solidFill>
            <a:srgbClr val="00C057"/>
          </a:solidFill>
          <a:ln w="127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50" name="Isosceles Triangle 249"/>
          <p:cNvSpPr/>
          <p:nvPr/>
        </p:nvSpPr>
        <p:spPr bwMode="auto">
          <a:xfrm>
            <a:off x="5949185" y="4862515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251" name="Straight Connector 250"/>
          <p:cNvCxnSpPr/>
          <p:nvPr/>
        </p:nvCxnSpPr>
        <p:spPr>
          <a:xfrm rot="16200000" flipH="1">
            <a:off x="5695780" y="4248155"/>
            <a:ext cx="171448" cy="61909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>
            <a:off x="5817621" y="4395794"/>
            <a:ext cx="38692" cy="30953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Isosceles Triangle 256"/>
          <p:cNvSpPr/>
          <p:nvPr/>
        </p:nvSpPr>
        <p:spPr bwMode="auto">
          <a:xfrm>
            <a:off x="5423356" y="4231481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258" name="Straight Connector 257"/>
          <p:cNvCxnSpPr>
            <a:endCxn id="257" idx="1"/>
          </p:cNvCxnSpPr>
          <p:nvPr/>
        </p:nvCxnSpPr>
        <p:spPr>
          <a:xfrm>
            <a:off x="5386374" y="4164807"/>
            <a:ext cx="49022" cy="91281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>
            <a:off x="5410033" y="4140999"/>
            <a:ext cx="141883" cy="4763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78"/>
          <p:cNvGrpSpPr/>
          <p:nvPr/>
        </p:nvGrpSpPr>
        <p:grpSpPr>
          <a:xfrm>
            <a:off x="5897590" y="4648200"/>
            <a:ext cx="79973" cy="221456"/>
            <a:chOff x="5715000" y="4648200"/>
            <a:chExt cx="73821" cy="221456"/>
          </a:xfrm>
        </p:grpSpPr>
        <p:cxnSp>
          <p:nvCxnSpPr>
            <p:cNvPr id="265" name="Straight Connector 264"/>
            <p:cNvCxnSpPr/>
            <p:nvPr/>
          </p:nvCxnSpPr>
          <p:spPr>
            <a:xfrm rot="16200000" flipH="1">
              <a:off x="5676900" y="4686300"/>
              <a:ext cx="150022" cy="73821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rot="16200000" flipH="1">
              <a:off x="5741197" y="4822034"/>
              <a:ext cx="85722" cy="9522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1" name="Isosceles Triangle 280"/>
          <p:cNvSpPr/>
          <p:nvPr/>
        </p:nvSpPr>
        <p:spPr bwMode="auto">
          <a:xfrm>
            <a:off x="5786665" y="4343403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84" name="Isosceles Triangle 283"/>
          <p:cNvSpPr/>
          <p:nvPr/>
        </p:nvSpPr>
        <p:spPr bwMode="auto">
          <a:xfrm>
            <a:off x="8252839" y="2743203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90" name="Isosceles Triangle 289"/>
          <p:cNvSpPr/>
          <p:nvPr/>
        </p:nvSpPr>
        <p:spPr bwMode="auto">
          <a:xfrm>
            <a:off x="8036151" y="2693194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1047" name="Group 1046"/>
          <p:cNvGrpSpPr/>
          <p:nvPr/>
        </p:nvGrpSpPr>
        <p:grpSpPr>
          <a:xfrm>
            <a:off x="8059370" y="2740821"/>
            <a:ext cx="216692" cy="171449"/>
            <a:chOff x="7439418" y="2740820"/>
            <a:chExt cx="200023" cy="171449"/>
          </a:xfrm>
        </p:grpSpPr>
        <p:cxnSp>
          <p:nvCxnSpPr>
            <p:cNvPr id="285" name="Straight Connector 284"/>
            <p:cNvCxnSpPr/>
            <p:nvPr/>
          </p:nvCxnSpPr>
          <p:spPr>
            <a:xfrm flipV="1">
              <a:off x="7494184" y="2786063"/>
              <a:ext cx="145257" cy="126206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rot="16200000" flipV="1">
              <a:off x="7384649" y="2795589"/>
              <a:ext cx="157163" cy="47626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6" name="Isosceles Triangle 295"/>
          <p:cNvSpPr/>
          <p:nvPr/>
        </p:nvSpPr>
        <p:spPr bwMode="auto">
          <a:xfrm>
            <a:off x="7969078" y="1685925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181" name="Straight Connector 180"/>
          <p:cNvCxnSpPr/>
          <p:nvPr/>
        </p:nvCxnSpPr>
        <p:spPr>
          <a:xfrm rot="5400000">
            <a:off x="6068346" y="2862163"/>
            <a:ext cx="42863" cy="33536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Isosceles Triangle 187"/>
          <p:cNvSpPr/>
          <p:nvPr/>
        </p:nvSpPr>
        <p:spPr bwMode="auto">
          <a:xfrm>
            <a:off x="5778928" y="3059905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91" name="Isosceles Triangle 190"/>
          <p:cNvSpPr/>
          <p:nvPr/>
        </p:nvSpPr>
        <p:spPr bwMode="auto">
          <a:xfrm>
            <a:off x="5693799" y="2864642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02" name="Isosceles Triangle 201"/>
          <p:cNvSpPr/>
          <p:nvPr/>
        </p:nvSpPr>
        <p:spPr bwMode="auto">
          <a:xfrm>
            <a:off x="7375751" y="1596237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05" name="Isosceles Triangle 204"/>
          <p:cNvSpPr/>
          <p:nvPr/>
        </p:nvSpPr>
        <p:spPr bwMode="auto">
          <a:xfrm>
            <a:off x="7295780" y="1941518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06" name="Isosceles Triangle 205"/>
          <p:cNvSpPr/>
          <p:nvPr/>
        </p:nvSpPr>
        <p:spPr bwMode="auto">
          <a:xfrm>
            <a:off x="7161636" y="2051055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07" name="Isosceles Triangle 206"/>
          <p:cNvSpPr/>
          <p:nvPr/>
        </p:nvSpPr>
        <p:spPr bwMode="auto">
          <a:xfrm>
            <a:off x="5928550" y="2026442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08" name="Isosceles Triangle 207"/>
          <p:cNvSpPr/>
          <p:nvPr/>
        </p:nvSpPr>
        <p:spPr bwMode="auto">
          <a:xfrm>
            <a:off x="6346451" y="2428879"/>
            <a:ext cx="48154" cy="49213"/>
          </a:xfrm>
          <a:prstGeom prst="triangle">
            <a:avLst/>
          </a:prstGeom>
          <a:solidFill>
            <a:srgbClr val="00B050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31" name="Isosceles Triangle 230"/>
          <p:cNvSpPr/>
          <p:nvPr/>
        </p:nvSpPr>
        <p:spPr bwMode="auto">
          <a:xfrm>
            <a:off x="5799562" y="5832476"/>
            <a:ext cx="48154" cy="49213"/>
          </a:xfrm>
          <a:prstGeom prst="triangle">
            <a:avLst/>
          </a:prstGeom>
          <a:solidFill>
            <a:srgbClr val="00C057"/>
          </a:solidFill>
          <a:ln w="127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40" name="Isosceles Triangle 239"/>
          <p:cNvSpPr/>
          <p:nvPr/>
        </p:nvSpPr>
        <p:spPr bwMode="auto">
          <a:xfrm>
            <a:off x="5977996" y="5148265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42" name="Isosceles Triangle 241"/>
          <p:cNvSpPr/>
          <p:nvPr/>
        </p:nvSpPr>
        <p:spPr bwMode="auto">
          <a:xfrm>
            <a:off x="5128836" y="3609981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244" name="Straight Connector 243"/>
          <p:cNvCxnSpPr/>
          <p:nvPr/>
        </p:nvCxnSpPr>
        <p:spPr>
          <a:xfrm rot="16200000" flipH="1">
            <a:off x="5116742" y="3603432"/>
            <a:ext cx="50003" cy="15475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275"/>
          <p:cNvGrpSpPr/>
          <p:nvPr/>
        </p:nvGrpSpPr>
        <p:grpSpPr>
          <a:xfrm>
            <a:off x="6011958" y="5215181"/>
            <a:ext cx="369315" cy="315915"/>
            <a:chOff x="5820571" y="5215180"/>
            <a:chExt cx="340906" cy="315915"/>
          </a:xfrm>
        </p:grpSpPr>
        <p:cxnSp>
          <p:nvCxnSpPr>
            <p:cNvPr id="241" name="Straight Connector 240"/>
            <p:cNvCxnSpPr/>
            <p:nvPr/>
          </p:nvCxnSpPr>
          <p:spPr>
            <a:xfrm>
              <a:off x="5820571" y="5215180"/>
              <a:ext cx="131570" cy="195019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Straight Connector 482"/>
            <p:cNvCxnSpPr/>
            <p:nvPr/>
          </p:nvCxnSpPr>
          <p:spPr>
            <a:xfrm>
              <a:off x="5951939" y="5410199"/>
              <a:ext cx="209538" cy="120896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TextBox 288"/>
          <p:cNvSpPr txBox="1"/>
          <p:nvPr/>
        </p:nvSpPr>
        <p:spPr>
          <a:xfrm>
            <a:off x="8216309" y="2661355"/>
            <a:ext cx="616543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MineShu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7445021" y="2642052"/>
            <a:ext cx="714279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KyayThee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7947438" y="1833469"/>
            <a:ext cx="639828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ThaneNi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7738144" y="1556768"/>
            <a:ext cx="796256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KutKhine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7209790" y="2100268"/>
            <a:ext cx="110067" cy="4571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993956" y="2045379"/>
            <a:ext cx="673376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MoeKote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6676938" y="1831545"/>
            <a:ext cx="714462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MoeMate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7111154" y="701152"/>
            <a:ext cx="743371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MoeKoung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4900237" y="1708150"/>
            <a:ext cx="770711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ThineNgin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5019631" y="1945794"/>
            <a:ext cx="637610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PhaLam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4971312" y="2143972"/>
            <a:ext cx="640110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Harkhar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5704112" y="1933574"/>
            <a:ext cx="64495" cy="4571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5562230" y="1734341"/>
            <a:ext cx="635898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Kalay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5779786" y="2037163"/>
            <a:ext cx="557757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MinKin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5334249" y="2442992"/>
            <a:ext cx="651478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GantGaw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5121109" y="3560488"/>
            <a:ext cx="715857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Minnpyar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48290" y="4038273"/>
            <a:ext cx="760889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Kyukphyu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5481817" y="4874756"/>
            <a:ext cx="79733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KyanetaLi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291783" y="4522788"/>
            <a:ext cx="699221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Thandwe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5784943" y="4110040"/>
            <a:ext cx="49529" cy="4571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694141" y="4058182"/>
            <a:ext cx="431320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6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MaEi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944545" y="5080389"/>
            <a:ext cx="410001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Gwa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480974" y="5929840"/>
            <a:ext cx="338663" cy="13849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3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ငပြေမ</a:t>
            </a:r>
            <a:endParaRPr lang="en-US" sz="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7224953" y="1457444"/>
            <a:ext cx="617297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Mabane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pic>
        <p:nvPicPr>
          <p:cNvPr id="372" name="Picture 12" descr="C:\Users\user\Desktop\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8354"/>
          <a:stretch/>
        </p:blipFill>
        <p:spPr bwMode="auto">
          <a:xfrm>
            <a:off x="8577880" y="4061462"/>
            <a:ext cx="2220249" cy="4056457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4" name="Isosceles Triangle 373"/>
          <p:cNvSpPr/>
          <p:nvPr/>
        </p:nvSpPr>
        <p:spPr>
          <a:xfrm>
            <a:off x="9144555" y="5261468"/>
            <a:ext cx="82550" cy="45719"/>
          </a:xfrm>
          <a:prstGeom prst="triangle">
            <a:avLst/>
          </a:prstGeom>
          <a:solidFill>
            <a:srgbClr val="00B050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9013852" y="4902693"/>
            <a:ext cx="49529" cy="45719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066637" y="4733416"/>
            <a:ext cx="1430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KanPauk</a:t>
            </a:r>
            <a:r>
              <a:rPr lang="en-US" sz="8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, Gas Engine</a:t>
            </a:r>
          </a:p>
          <a:p>
            <a:r>
              <a:rPr lang="en-US" sz="8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(6.6MW)</a:t>
            </a:r>
          </a:p>
        </p:txBody>
      </p:sp>
      <p:sp>
        <p:nvSpPr>
          <p:cNvPr id="377" name="TextBox 376"/>
          <p:cNvSpPr txBox="1"/>
          <p:nvPr/>
        </p:nvSpPr>
        <p:spPr>
          <a:xfrm>
            <a:off x="9175512" y="5176198"/>
            <a:ext cx="7154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Dawei</a:t>
            </a:r>
            <a:endParaRPr lang="en-US" sz="800" b="1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9063381" y="5028201"/>
            <a:ext cx="71543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၅၀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5741959" y="2895601"/>
            <a:ext cx="331052" cy="186372"/>
            <a:chOff x="5300265" y="2895600"/>
            <a:chExt cx="305586" cy="186372"/>
          </a:xfrm>
        </p:grpSpPr>
        <p:cxnSp>
          <p:nvCxnSpPr>
            <p:cNvPr id="368" name="Straight Connector 367"/>
            <p:cNvCxnSpPr/>
            <p:nvPr/>
          </p:nvCxnSpPr>
          <p:spPr>
            <a:xfrm flipH="1" flipV="1">
              <a:off x="5334001" y="2895600"/>
              <a:ext cx="271850" cy="20180"/>
            </a:xfrm>
            <a:prstGeom prst="line">
              <a:avLst/>
            </a:prstGeom>
            <a:ln w="19050">
              <a:solidFill>
                <a:srgbClr val="34B24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Straight Connector 478"/>
            <p:cNvCxnSpPr>
              <a:endCxn id="191" idx="4"/>
            </p:cNvCxnSpPr>
            <p:nvPr/>
          </p:nvCxnSpPr>
          <p:spPr>
            <a:xfrm flipH="1" flipV="1">
              <a:off x="5300265" y="2913854"/>
              <a:ext cx="63280" cy="168118"/>
            </a:xfrm>
            <a:prstGeom prst="line">
              <a:avLst/>
            </a:prstGeom>
            <a:ln w="19050">
              <a:solidFill>
                <a:srgbClr val="34B24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9" name="Straight Connector 1028"/>
          <p:cNvCxnSpPr>
            <a:endCxn id="129" idx="1"/>
          </p:cNvCxnSpPr>
          <p:nvPr/>
        </p:nvCxnSpPr>
        <p:spPr>
          <a:xfrm>
            <a:off x="7085108" y="650205"/>
            <a:ext cx="248507" cy="96716"/>
          </a:xfrm>
          <a:prstGeom prst="line">
            <a:avLst/>
          </a:prstGeom>
          <a:ln w="19050">
            <a:solidFill>
              <a:srgbClr val="34B2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Curved Connector 1038"/>
          <p:cNvCxnSpPr/>
          <p:nvPr/>
        </p:nvCxnSpPr>
        <p:spPr>
          <a:xfrm rot="5400000" flipH="1" flipV="1">
            <a:off x="7083517" y="1773109"/>
            <a:ext cx="410142" cy="158441"/>
          </a:xfrm>
          <a:prstGeom prst="curvedConnector3">
            <a:avLst>
              <a:gd name="adj1" fmla="val 18261"/>
            </a:avLst>
          </a:prstGeom>
          <a:ln w="19050">
            <a:solidFill>
              <a:srgbClr val="34B2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Straight Connector 1048"/>
          <p:cNvCxnSpPr/>
          <p:nvPr/>
        </p:nvCxnSpPr>
        <p:spPr>
          <a:xfrm flipV="1">
            <a:off x="7969515" y="1726404"/>
            <a:ext cx="18707" cy="136529"/>
          </a:xfrm>
          <a:prstGeom prst="line">
            <a:avLst/>
          </a:prstGeom>
          <a:ln w="19050">
            <a:solidFill>
              <a:srgbClr val="34B2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>
            <a:stCxn id="235" idx="5"/>
          </p:cNvCxnSpPr>
          <p:nvPr/>
        </p:nvCxnSpPr>
        <p:spPr>
          <a:xfrm flipV="1">
            <a:off x="7762702" y="5843588"/>
            <a:ext cx="79972" cy="84134"/>
          </a:xfrm>
          <a:prstGeom prst="line">
            <a:avLst/>
          </a:prstGeom>
          <a:ln w="952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Isosceles Triangle 293"/>
          <p:cNvSpPr/>
          <p:nvPr/>
        </p:nvSpPr>
        <p:spPr bwMode="auto">
          <a:xfrm>
            <a:off x="5532994" y="1793880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95" name="Isosceles Triangle 294"/>
          <p:cNvSpPr/>
          <p:nvPr/>
        </p:nvSpPr>
        <p:spPr bwMode="auto">
          <a:xfrm>
            <a:off x="5519879" y="2028032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rot="10800000">
            <a:off x="5756568" y="2491854"/>
            <a:ext cx="197781" cy="117476"/>
          </a:xfrm>
          <a:prstGeom prst="line">
            <a:avLst/>
          </a:prstGeom>
          <a:ln w="63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Isosceles Triangle 364"/>
          <p:cNvSpPr/>
          <p:nvPr/>
        </p:nvSpPr>
        <p:spPr bwMode="auto">
          <a:xfrm>
            <a:off x="5867067" y="5913835"/>
            <a:ext cx="48154" cy="49213"/>
          </a:xfrm>
          <a:prstGeom prst="triangle">
            <a:avLst/>
          </a:prstGeom>
          <a:solidFill>
            <a:srgbClr val="00C057"/>
          </a:solidFill>
          <a:ln w="127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369" name="Straight Connector 368"/>
          <p:cNvCxnSpPr>
            <a:stCxn id="365" idx="1"/>
          </p:cNvCxnSpPr>
          <p:nvPr/>
        </p:nvCxnSpPr>
        <p:spPr>
          <a:xfrm flipH="1" flipV="1">
            <a:off x="5817621" y="5885655"/>
            <a:ext cx="61485" cy="52787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365" idx="3"/>
          </p:cNvCxnSpPr>
          <p:nvPr/>
        </p:nvCxnSpPr>
        <p:spPr>
          <a:xfrm flipH="1" flipV="1">
            <a:off x="5891144" y="5963048"/>
            <a:ext cx="18657" cy="126642"/>
          </a:xfrm>
          <a:prstGeom prst="straightConnector1">
            <a:avLst/>
          </a:prstGeom>
          <a:ln w="317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955262" y="192885"/>
            <a:ext cx="88571" cy="762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380" name="Straight Connector 379"/>
          <p:cNvCxnSpPr/>
          <p:nvPr/>
        </p:nvCxnSpPr>
        <p:spPr>
          <a:xfrm rot="5400000" flipH="1" flipV="1">
            <a:off x="8172417" y="5608109"/>
            <a:ext cx="205574" cy="75674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TextBox 383"/>
          <p:cNvSpPr txBox="1"/>
          <p:nvPr/>
        </p:nvSpPr>
        <p:spPr>
          <a:xfrm>
            <a:off x="6052601" y="2383961"/>
            <a:ext cx="88202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Nyaungpingyi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4954717" y="4200857"/>
            <a:ext cx="568816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SEZ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5160023" y="2804548"/>
            <a:ext cx="699729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Minndat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87" name="Isosceles Triangle 386"/>
          <p:cNvSpPr/>
          <p:nvPr/>
        </p:nvSpPr>
        <p:spPr bwMode="auto">
          <a:xfrm>
            <a:off x="6597542" y="2220120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5984377" y="2155489"/>
            <a:ext cx="768761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Yaybutalin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cxnSp>
        <p:nvCxnSpPr>
          <p:cNvPr id="122" name="Straight Connector 121"/>
          <p:cNvCxnSpPr>
            <a:stCxn id="266" idx="5"/>
          </p:cNvCxnSpPr>
          <p:nvPr/>
        </p:nvCxnSpPr>
        <p:spPr>
          <a:xfrm flipV="1">
            <a:off x="5768605" y="1930405"/>
            <a:ext cx="52455" cy="532604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/>
          <p:cNvCxnSpPr/>
          <p:nvPr/>
        </p:nvCxnSpPr>
        <p:spPr>
          <a:xfrm flipV="1">
            <a:off x="5744528" y="1930405"/>
            <a:ext cx="52455" cy="532604"/>
          </a:xfrm>
          <a:prstGeom prst="line">
            <a:avLst/>
          </a:prstGeom>
          <a:ln w="63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 flipV="1">
            <a:off x="5779786" y="5864485"/>
            <a:ext cx="57182" cy="130710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/>
          <p:nvPr/>
        </p:nvCxnSpPr>
        <p:spPr>
          <a:xfrm flipV="1">
            <a:off x="5840408" y="5649044"/>
            <a:ext cx="263557" cy="222863"/>
          </a:xfrm>
          <a:prstGeom prst="line">
            <a:avLst/>
          </a:prstGeom>
          <a:ln w="63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>
            <a:endCxn id="374" idx="0"/>
          </p:cNvCxnSpPr>
          <p:nvPr/>
        </p:nvCxnSpPr>
        <p:spPr>
          <a:xfrm>
            <a:off x="9032978" y="4919483"/>
            <a:ext cx="152853" cy="341985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Rectangle 3"/>
          <p:cNvSpPr>
            <a:spLocks noChangeArrowheads="1"/>
          </p:cNvSpPr>
          <p:nvPr/>
        </p:nvSpPr>
        <p:spPr bwMode="auto">
          <a:xfrm>
            <a:off x="25399" y="-8930"/>
            <a:ext cx="4722891" cy="600164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 smtClean="0">
                <a:solidFill>
                  <a:srgbClr val="4118EE"/>
                </a:solidFill>
                <a:latin typeface="Times New Roman" pitchFamily="18" charset="0"/>
                <a:cs typeface="Times New Roman" pitchFamily="18" charset="0"/>
              </a:rPr>
              <a:t>Power Projects Under Construction</a:t>
            </a:r>
            <a:endParaRPr lang="en-US" sz="2200" b="1" dirty="0">
              <a:solidFill>
                <a:srgbClr val="4118E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8267465" y="4696283"/>
            <a:ext cx="7154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Ye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7259665" y="6619914"/>
            <a:ext cx="7154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Ye</a:t>
            </a:r>
          </a:p>
        </p:txBody>
      </p:sp>
      <p:sp>
        <p:nvSpPr>
          <p:cNvPr id="373" name="Oval 372"/>
          <p:cNvSpPr/>
          <p:nvPr/>
        </p:nvSpPr>
        <p:spPr bwMode="auto">
          <a:xfrm>
            <a:off x="9367157" y="6429992"/>
            <a:ext cx="615043" cy="395548"/>
          </a:xfrm>
          <a:prstGeom prst="ellipse">
            <a:avLst/>
          </a:prstGeom>
          <a:noFill/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5210" tIns="32605" rIns="65210" bIns="32605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2518"/>
            <a:fld id="{14D8A594-C3D8-4F40-A661-C0BFD257AF80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 defTabSz="912518"/>
              <a:t>8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5973748" y="3221121"/>
            <a:ext cx="899112" cy="2308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Meikhtila</a:t>
            </a:r>
            <a:endParaRPr lang="en-US" sz="9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7017639" y="5255882"/>
            <a:ext cx="876599" cy="2308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PharyarGyi</a:t>
            </a:r>
            <a:endParaRPr lang="en-US" sz="9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21" name="TextBox 420"/>
          <p:cNvSpPr txBox="1"/>
          <p:nvPr/>
        </p:nvSpPr>
        <p:spPr>
          <a:xfrm>
            <a:off x="7526383" y="2506384"/>
            <a:ext cx="87839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UpperYeywa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6704354" y="2700337"/>
            <a:ext cx="87839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Shwesayan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24" name="TextBox 423"/>
          <p:cNvSpPr txBox="1"/>
          <p:nvPr/>
        </p:nvSpPr>
        <p:spPr>
          <a:xfrm>
            <a:off x="6222542" y="4456115"/>
            <a:ext cx="905955" cy="2308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Shwetaung</a:t>
            </a:r>
            <a:endParaRPr lang="en-US" sz="9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graphicFrame>
        <p:nvGraphicFramePr>
          <p:cNvPr id="425" name="Table 4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681597"/>
              </p:ext>
            </p:extLst>
          </p:nvPr>
        </p:nvGraphicFramePr>
        <p:xfrm>
          <a:off x="152400" y="5212912"/>
          <a:ext cx="4114799" cy="14926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6495"/>
                <a:gridCol w="926910"/>
                <a:gridCol w="1457321"/>
                <a:gridCol w="1184073"/>
              </a:tblGrid>
              <a:tr h="1961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No.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Line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err="1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Nos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of Line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Miles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40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(A)</a:t>
                      </a:r>
                      <a:endParaRPr lang="en-US" sz="1400" b="1" dirty="0">
                        <a:solidFill>
                          <a:srgbClr val="FF00FF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500 kV</a:t>
                      </a:r>
                      <a:endParaRPr lang="en-US" sz="1400" b="1" dirty="0">
                        <a:solidFill>
                          <a:srgbClr val="FF00FF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FF00FF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146</a:t>
                      </a:r>
                      <a:endParaRPr lang="en-US" sz="1400" b="1" dirty="0">
                        <a:solidFill>
                          <a:srgbClr val="FF00FF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(B)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230 kV 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452.423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07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 C)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66 kV</a:t>
                      </a:r>
                      <a:r>
                        <a:rPr lang="en-US" sz="1400" b="1" baseline="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</a:t>
                      </a:r>
                      <a:endParaRPr lang="en-US" sz="1400" b="1" dirty="0" smtClean="0">
                        <a:solidFill>
                          <a:srgbClr val="008000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509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4" name="TextBox 433"/>
          <p:cNvSpPr txBox="1"/>
          <p:nvPr/>
        </p:nvSpPr>
        <p:spPr>
          <a:xfrm>
            <a:off x="7511535" y="4194634"/>
            <a:ext cx="10757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Upper </a:t>
            </a:r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BeluChaung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7452627" y="-6154"/>
            <a:ext cx="12234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Honenyi</a:t>
            </a:r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(1)(</a:t>
            </a:r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Lahel</a:t>
            </a:r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45" name="TextBox 444"/>
          <p:cNvSpPr txBox="1"/>
          <p:nvPr/>
        </p:nvSpPr>
        <p:spPr>
          <a:xfrm>
            <a:off x="7734300" y="200709"/>
            <a:ext cx="15001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Upper </a:t>
            </a:r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Nanthtwan</a:t>
            </a:r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</a:t>
            </a:r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Putar</a:t>
            </a:r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O)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7308054" y="1734341"/>
            <a:ext cx="7091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ShweLi</a:t>
            </a:r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(3)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47" name="TextBox 446"/>
          <p:cNvSpPr txBox="1"/>
          <p:nvPr/>
        </p:nvSpPr>
        <p:spPr>
          <a:xfrm>
            <a:off x="7558287" y="2330681"/>
            <a:ext cx="7091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Deedoke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50" name="TextBox 449"/>
          <p:cNvSpPr txBox="1"/>
          <p:nvPr/>
        </p:nvSpPr>
        <p:spPr>
          <a:xfrm>
            <a:off x="6738915" y="3505200"/>
            <a:ext cx="11858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Middle </a:t>
            </a:r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Paunglaung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51" name="Rectangle 450"/>
          <p:cNvSpPr/>
          <p:nvPr/>
        </p:nvSpPr>
        <p:spPr>
          <a:xfrm>
            <a:off x="7543800" y="5484904"/>
            <a:ext cx="105068" cy="1005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TextBox 451"/>
          <p:cNvSpPr txBox="1"/>
          <p:nvPr/>
        </p:nvSpPr>
        <p:spPr>
          <a:xfrm>
            <a:off x="7585547" y="5358857"/>
            <a:ext cx="723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Thahtone</a:t>
            </a:r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</a:p>
          <a:p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106MW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54" name="TextBox 453"/>
          <p:cNvSpPr txBox="1"/>
          <p:nvPr/>
        </p:nvSpPr>
        <p:spPr>
          <a:xfrm>
            <a:off x="5534665" y="4642134"/>
            <a:ext cx="605007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Thahtay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55" name="TextBox 454"/>
          <p:cNvSpPr txBox="1"/>
          <p:nvPr/>
        </p:nvSpPr>
        <p:spPr>
          <a:xfrm>
            <a:off x="8382000" y="3475436"/>
            <a:ext cx="11284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Upper </a:t>
            </a:r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KyaingTaung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71" name="TextBox 470"/>
          <p:cNvSpPr txBox="1"/>
          <p:nvPr/>
        </p:nvSpPr>
        <p:spPr>
          <a:xfrm>
            <a:off x="-2942246" y="6450637"/>
            <a:ext cx="1678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LENGEND</a:t>
            </a:r>
            <a:endParaRPr lang="en-US" sz="1200" b="1" u="sng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26" name="Rectangle 425"/>
          <p:cNvSpPr/>
          <p:nvPr/>
        </p:nvSpPr>
        <p:spPr>
          <a:xfrm>
            <a:off x="7667332" y="4133850"/>
            <a:ext cx="105068" cy="100556"/>
          </a:xfrm>
          <a:prstGeom prst="rect">
            <a:avLst/>
          </a:prstGeom>
          <a:noFill/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ctangle 430"/>
          <p:cNvSpPr/>
          <p:nvPr/>
        </p:nvSpPr>
        <p:spPr>
          <a:xfrm>
            <a:off x="8295982" y="3524250"/>
            <a:ext cx="105068" cy="100556"/>
          </a:xfrm>
          <a:prstGeom prst="rect">
            <a:avLst/>
          </a:prstGeom>
          <a:noFill/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ctangle 431"/>
          <p:cNvSpPr/>
          <p:nvPr/>
        </p:nvSpPr>
        <p:spPr>
          <a:xfrm>
            <a:off x="7502085" y="2550714"/>
            <a:ext cx="105068" cy="100556"/>
          </a:xfrm>
          <a:prstGeom prst="rect">
            <a:avLst/>
          </a:prstGeom>
          <a:solidFill>
            <a:schemeClr val="bg1"/>
          </a:solidFill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 432"/>
          <p:cNvSpPr/>
          <p:nvPr/>
        </p:nvSpPr>
        <p:spPr>
          <a:xfrm>
            <a:off x="7520919" y="2377536"/>
            <a:ext cx="105068" cy="100556"/>
          </a:xfrm>
          <a:prstGeom prst="rect">
            <a:avLst/>
          </a:prstGeom>
          <a:solidFill>
            <a:schemeClr val="bg1"/>
          </a:solidFill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ctangle 434"/>
          <p:cNvSpPr/>
          <p:nvPr/>
        </p:nvSpPr>
        <p:spPr>
          <a:xfrm>
            <a:off x="7574259" y="1676400"/>
            <a:ext cx="105068" cy="100556"/>
          </a:xfrm>
          <a:prstGeom prst="rect">
            <a:avLst/>
          </a:prstGeom>
          <a:solidFill>
            <a:schemeClr val="bg1"/>
          </a:solidFill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ctangle 447"/>
          <p:cNvSpPr/>
          <p:nvPr/>
        </p:nvSpPr>
        <p:spPr>
          <a:xfrm>
            <a:off x="7688559" y="228600"/>
            <a:ext cx="105068" cy="100556"/>
          </a:xfrm>
          <a:prstGeom prst="rect">
            <a:avLst/>
          </a:prstGeom>
          <a:solidFill>
            <a:schemeClr val="bg1"/>
          </a:solidFill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ctangle 471"/>
          <p:cNvSpPr/>
          <p:nvPr/>
        </p:nvSpPr>
        <p:spPr>
          <a:xfrm>
            <a:off x="7347559" y="38096"/>
            <a:ext cx="105068" cy="100556"/>
          </a:xfrm>
          <a:prstGeom prst="rect">
            <a:avLst/>
          </a:prstGeom>
          <a:solidFill>
            <a:schemeClr val="bg1"/>
          </a:solidFill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ctangle 472"/>
          <p:cNvSpPr/>
          <p:nvPr/>
        </p:nvSpPr>
        <p:spPr>
          <a:xfrm>
            <a:off x="7200769" y="3660712"/>
            <a:ext cx="105068" cy="100556"/>
          </a:xfrm>
          <a:prstGeom prst="rect">
            <a:avLst/>
          </a:prstGeom>
          <a:noFill/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ctangle 473"/>
          <p:cNvSpPr/>
          <p:nvPr/>
        </p:nvSpPr>
        <p:spPr>
          <a:xfrm>
            <a:off x="6051550" y="4700044"/>
            <a:ext cx="105068" cy="100556"/>
          </a:xfrm>
          <a:prstGeom prst="rect">
            <a:avLst/>
          </a:prstGeom>
          <a:noFill/>
          <a:ln>
            <a:solidFill>
              <a:srgbClr val="371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TextBox 474"/>
          <p:cNvSpPr txBox="1"/>
          <p:nvPr/>
        </p:nvSpPr>
        <p:spPr>
          <a:xfrm>
            <a:off x="5372917" y="3980141"/>
            <a:ext cx="678232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6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MaDae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76" name="TextBox 475"/>
          <p:cNvSpPr txBox="1"/>
          <p:nvPr/>
        </p:nvSpPr>
        <p:spPr>
          <a:xfrm>
            <a:off x="5063709" y="3260467"/>
            <a:ext cx="568816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6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Myuk</a:t>
            </a:r>
            <a:r>
              <a:rPr lang="en-US" sz="600" b="1" dirty="0" err="1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U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77" name="TextBox 476"/>
          <p:cNvSpPr txBox="1"/>
          <p:nvPr/>
        </p:nvSpPr>
        <p:spPr>
          <a:xfrm>
            <a:off x="7759700" y="2880191"/>
            <a:ext cx="757559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MineNaung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78" name="TextBox 477"/>
          <p:cNvSpPr txBox="1"/>
          <p:nvPr/>
        </p:nvSpPr>
        <p:spPr>
          <a:xfrm>
            <a:off x="5743174" y="2998221"/>
            <a:ext cx="47212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Saw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81" name="TextBox 480"/>
          <p:cNvSpPr txBox="1"/>
          <p:nvPr/>
        </p:nvSpPr>
        <p:spPr>
          <a:xfrm>
            <a:off x="5760668" y="4274085"/>
            <a:ext cx="678232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6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TaungGote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84" name="TextBox 483"/>
          <p:cNvSpPr txBox="1"/>
          <p:nvPr/>
        </p:nvSpPr>
        <p:spPr>
          <a:xfrm>
            <a:off x="6265518" y="5368533"/>
            <a:ext cx="527227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Athoke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85" name="TextBox 484"/>
          <p:cNvSpPr txBox="1"/>
          <p:nvPr/>
        </p:nvSpPr>
        <p:spPr>
          <a:xfrm>
            <a:off x="5299546" y="5776121"/>
            <a:ext cx="592756" cy="13849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3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ငရုပ်ကောင်းတောင</a:t>
            </a:r>
            <a:r>
              <a:rPr lang="en-US" sz="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်</a:t>
            </a:r>
            <a:endParaRPr lang="en-US" sz="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86" name="TextBox 485"/>
          <p:cNvSpPr txBox="1"/>
          <p:nvPr/>
        </p:nvSpPr>
        <p:spPr>
          <a:xfrm>
            <a:off x="5464204" y="6037295"/>
            <a:ext cx="592756" cy="13849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3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ငရုပ်ကောင်း</a:t>
            </a:r>
            <a:endParaRPr lang="en-US" sz="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88" name="TextBox 487"/>
          <p:cNvSpPr txBox="1"/>
          <p:nvPr/>
        </p:nvSpPr>
        <p:spPr>
          <a:xfrm>
            <a:off x="7210420" y="4128701"/>
            <a:ext cx="345244" cy="13849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3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ဘော်လခဲ</a:t>
            </a:r>
            <a:endParaRPr lang="en-US" sz="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90" name="TextBox 489"/>
          <p:cNvSpPr txBox="1"/>
          <p:nvPr/>
        </p:nvSpPr>
        <p:spPr>
          <a:xfrm>
            <a:off x="5577713" y="3778131"/>
            <a:ext cx="392643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Ann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cxnSp>
        <p:nvCxnSpPr>
          <p:cNvPr id="491" name="Straight Connector 490"/>
          <p:cNvCxnSpPr/>
          <p:nvPr/>
        </p:nvCxnSpPr>
        <p:spPr>
          <a:xfrm rot="10800000" flipV="1">
            <a:off x="7092839" y="2598014"/>
            <a:ext cx="397274" cy="13096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TextBox 359"/>
          <p:cNvSpPr txBox="1"/>
          <p:nvPr/>
        </p:nvSpPr>
        <p:spPr>
          <a:xfrm>
            <a:off x="8202106" y="5385507"/>
            <a:ext cx="83451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Myawady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92" name="TextBox 491"/>
          <p:cNvSpPr txBox="1"/>
          <p:nvPr/>
        </p:nvSpPr>
        <p:spPr>
          <a:xfrm>
            <a:off x="6468723" y="5813815"/>
            <a:ext cx="79733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KyiteLat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93" name="Isosceles Triangle 492"/>
          <p:cNvSpPr/>
          <p:nvPr/>
        </p:nvSpPr>
        <p:spPr bwMode="auto">
          <a:xfrm>
            <a:off x="5755709" y="5966849"/>
            <a:ext cx="48154" cy="49213"/>
          </a:xfrm>
          <a:prstGeom prst="triangle">
            <a:avLst/>
          </a:prstGeom>
          <a:solidFill>
            <a:srgbClr val="00C057"/>
          </a:solidFill>
          <a:ln w="127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3429000" y="4733417"/>
            <a:ext cx="3124200" cy="2048383"/>
            <a:chOff x="228600" y="4571530"/>
            <a:chExt cx="3124200" cy="2048383"/>
          </a:xfrm>
        </p:grpSpPr>
        <p:sp>
          <p:nvSpPr>
            <p:cNvPr id="30" name="Rectangle 29"/>
            <p:cNvSpPr/>
            <p:nvPr/>
          </p:nvSpPr>
          <p:spPr>
            <a:xfrm>
              <a:off x="228600" y="4571530"/>
              <a:ext cx="2971800" cy="204838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69310" y="4686948"/>
              <a:ext cx="2983490" cy="1741708"/>
              <a:chOff x="369310" y="3689810"/>
              <a:chExt cx="3059690" cy="2738846"/>
            </a:xfrm>
          </p:grpSpPr>
          <p:sp>
            <p:nvSpPr>
              <p:cNvPr id="457" name="TextBox 456"/>
              <p:cNvSpPr txBox="1"/>
              <p:nvPr/>
            </p:nvSpPr>
            <p:spPr>
              <a:xfrm>
                <a:off x="1161778" y="3985480"/>
                <a:ext cx="18862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Hydro Power Projects( Under Con:)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381000" y="4343400"/>
                <a:ext cx="533400" cy="0"/>
              </a:xfrm>
              <a:prstGeom prst="line">
                <a:avLst/>
              </a:prstGeom>
              <a:ln w="28575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8" name="TextBox 457"/>
              <p:cNvSpPr txBox="1"/>
              <p:nvPr/>
            </p:nvSpPr>
            <p:spPr>
              <a:xfrm>
                <a:off x="1161778" y="4270763"/>
                <a:ext cx="18100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500kV Line(Under Construction)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cxnSp>
            <p:nvCxnSpPr>
              <p:cNvPr id="459" name="Straight Connector 458"/>
              <p:cNvCxnSpPr/>
              <p:nvPr/>
            </p:nvCxnSpPr>
            <p:spPr>
              <a:xfrm>
                <a:off x="381000" y="4610099"/>
                <a:ext cx="5334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/>
              <p:cNvCxnSpPr/>
              <p:nvPr/>
            </p:nvCxnSpPr>
            <p:spPr>
              <a:xfrm>
                <a:off x="369310" y="4911208"/>
                <a:ext cx="533400" cy="0"/>
              </a:xfrm>
              <a:prstGeom prst="line">
                <a:avLst/>
              </a:prstGeom>
              <a:ln w="28575">
                <a:solidFill>
                  <a:srgbClr val="008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3" name="Rectangle 462"/>
              <p:cNvSpPr/>
              <p:nvPr/>
            </p:nvSpPr>
            <p:spPr>
              <a:xfrm>
                <a:off x="609600" y="3747544"/>
                <a:ext cx="105068" cy="10055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4" name="TextBox 463"/>
              <p:cNvSpPr txBox="1"/>
              <p:nvPr/>
            </p:nvSpPr>
            <p:spPr>
              <a:xfrm>
                <a:off x="1152254" y="3689810"/>
                <a:ext cx="16785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Gas Turbine Project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465" name="Isosceles Triangle 464"/>
              <p:cNvSpPr/>
              <p:nvPr/>
            </p:nvSpPr>
            <p:spPr bwMode="auto">
              <a:xfrm>
                <a:off x="609600" y="5148265"/>
                <a:ext cx="105068" cy="103185"/>
              </a:xfrm>
              <a:prstGeom prst="triangle">
                <a:avLst/>
              </a:prstGeom>
              <a:solidFill>
                <a:srgbClr val="FF00FF"/>
              </a:solidFill>
              <a:ln w="12700">
                <a:solidFill>
                  <a:srgbClr val="FF00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466" name="TextBox 465"/>
              <p:cNvSpPr txBox="1"/>
              <p:nvPr/>
            </p:nvSpPr>
            <p:spPr>
              <a:xfrm>
                <a:off x="1157288" y="5087885"/>
                <a:ext cx="16785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500kV Substations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467" name="Isosceles Triangle 466"/>
              <p:cNvSpPr/>
              <p:nvPr/>
            </p:nvSpPr>
            <p:spPr bwMode="auto">
              <a:xfrm>
                <a:off x="604837" y="5373070"/>
                <a:ext cx="105068" cy="103185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468" name="TextBox 467"/>
              <p:cNvSpPr txBox="1"/>
              <p:nvPr/>
            </p:nvSpPr>
            <p:spPr>
              <a:xfrm>
                <a:off x="1152525" y="5312690"/>
                <a:ext cx="16785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230kV Substations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469" name="Isosceles Triangle 468"/>
              <p:cNvSpPr/>
              <p:nvPr/>
            </p:nvSpPr>
            <p:spPr bwMode="auto">
              <a:xfrm>
                <a:off x="602602" y="5594353"/>
                <a:ext cx="105068" cy="103185"/>
              </a:xfrm>
              <a:prstGeom prst="triangle">
                <a:avLst/>
              </a:prstGeom>
              <a:solidFill>
                <a:srgbClr val="008000"/>
              </a:solidFill>
              <a:ln w="12700">
                <a:solidFill>
                  <a:srgbClr val="008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470" name="TextBox 469"/>
              <p:cNvSpPr txBox="1"/>
              <p:nvPr/>
            </p:nvSpPr>
            <p:spPr>
              <a:xfrm>
                <a:off x="1157288" y="5536401"/>
                <a:ext cx="16785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66kV Substations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371" name="Rectangle 370"/>
              <p:cNvSpPr/>
              <p:nvPr/>
            </p:nvSpPr>
            <p:spPr>
              <a:xfrm>
                <a:off x="619125" y="4010025"/>
                <a:ext cx="105068" cy="100556"/>
              </a:xfrm>
              <a:prstGeom prst="rect">
                <a:avLst/>
              </a:prstGeom>
              <a:noFill/>
              <a:ln>
                <a:solidFill>
                  <a:srgbClr val="3718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4" name="TextBox 493"/>
              <p:cNvSpPr txBox="1"/>
              <p:nvPr/>
            </p:nvSpPr>
            <p:spPr>
              <a:xfrm>
                <a:off x="1161778" y="4516500"/>
                <a:ext cx="18100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230kV Line(Under Construction)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495" name="TextBox 494"/>
              <p:cNvSpPr txBox="1"/>
              <p:nvPr/>
            </p:nvSpPr>
            <p:spPr>
              <a:xfrm>
                <a:off x="1161779" y="4812508"/>
                <a:ext cx="18100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66kV Line(Under Construction)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496" name="Isosceles Triangle 495"/>
              <p:cNvSpPr/>
              <p:nvPr/>
            </p:nvSpPr>
            <p:spPr bwMode="auto">
              <a:xfrm>
                <a:off x="599929" y="5813292"/>
                <a:ext cx="105068" cy="103185"/>
              </a:xfrm>
              <a:prstGeom prst="triangle">
                <a:avLst/>
              </a:prstGeom>
              <a:noFill/>
              <a:ln w="12700">
                <a:solidFill>
                  <a:srgbClr val="FF00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497" name="Isosceles Triangle 496"/>
              <p:cNvSpPr/>
              <p:nvPr/>
            </p:nvSpPr>
            <p:spPr bwMode="auto">
              <a:xfrm>
                <a:off x="595166" y="6038097"/>
                <a:ext cx="105068" cy="103185"/>
              </a:xfrm>
              <a:prstGeom prst="triangle">
                <a:avLst/>
              </a:prstGeom>
              <a:noFill/>
              <a:ln w="1270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498" name="Isosceles Triangle 497"/>
              <p:cNvSpPr/>
              <p:nvPr/>
            </p:nvSpPr>
            <p:spPr bwMode="auto">
              <a:xfrm>
                <a:off x="592931" y="6259380"/>
                <a:ext cx="105068" cy="103185"/>
              </a:xfrm>
              <a:prstGeom prst="triangle">
                <a:avLst/>
              </a:prstGeom>
              <a:noFill/>
              <a:ln w="12700">
                <a:solidFill>
                  <a:srgbClr val="008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499" name="TextBox 498"/>
              <p:cNvSpPr txBox="1"/>
              <p:nvPr/>
            </p:nvSpPr>
            <p:spPr>
              <a:xfrm>
                <a:off x="1142727" y="5774531"/>
                <a:ext cx="22862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500kV Substation(Under Construction)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500" name="TextBox 499"/>
              <p:cNvSpPr txBox="1"/>
              <p:nvPr/>
            </p:nvSpPr>
            <p:spPr>
              <a:xfrm>
                <a:off x="1142727" y="5994174"/>
                <a:ext cx="22862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230kV Substation(Under Construction)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  <p:sp>
            <p:nvSpPr>
              <p:cNvPr id="501" name="TextBox 500"/>
              <p:cNvSpPr txBox="1"/>
              <p:nvPr/>
            </p:nvSpPr>
            <p:spPr>
              <a:xfrm>
                <a:off x="1142727" y="6213212"/>
                <a:ext cx="22862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Myanmar3" pitchFamily="18" charset="0"/>
                    <a:ea typeface="Myanmar3" pitchFamily="18" charset="0"/>
                    <a:cs typeface="Myanmar3" pitchFamily="18" charset="0"/>
                  </a:rPr>
                  <a:t>66kV Substation(Under Construction)</a:t>
                </a:r>
                <a:endParaRPr lang="en-US" sz="800" b="1" dirty="0">
                  <a:latin typeface="Myanmar3" pitchFamily="18" charset="0"/>
                  <a:ea typeface="Myanmar3" pitchFamily="18" charset="0"/>
                  <a:cs typeface="Myanmar3" pitchFamily="18" charset="0"/>
                </a:endParaRPr>
              </a:p>
            </p:txBody>
          </p:sp>
        </p:grpSp>
      </p:grpSp>
      <p:sp>
        <p:nvSpPr>
          <p:cNvPr id="502" name="Isosceles Triangle 501"/>
          <p:cNvSpPr/>
          <p:nvPr/>
        </p:nvSpPr>
        <p:spPr bwMode="auto">
          <a:xfrm>
            <a:off x="6615732" y="2324348"/>
            <a:ext cx="48154" cy="49213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503" name="Straight Connector 502"/>
          <p:cNvCxnSpPr>
            <a:endCxn id="387" idx="5"/>
          </p:cNvCxnSpPr>
          <p:nvPr/>
        </p:nvCxnSpPr>
        <p:spPr>
          <a:xfrm flipH="1" flipV="1">
            <a:off x="6633658" y="2244727"/>
            <a:ext cx="4645" cy="127251"/>
          </a:xfrm>
          <a:prstGeom prst="line">
            <a:avLst/>
          </a:prstGeom>
          <a:ln w="6350">
            <a:solidFill>
              <a:srgbClr val="0099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TextBox 309"/>
          <p:cNvSpPr txBox="1"/>
          <p:nvPr/>
        </p:nvSpPr>
        <p:spPr>
          <a:xfrm>
            <a:off x="5979740" y="3709405"/>
            <a:ext cx="392643" cy="18466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Mann</a:t>
            </a:r>
            <a:endParaRPr lang="en-US" sz="6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8049400" y="5756763"/>
            <a:ext cx="802413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KawtKaYeik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graphicFrame>
        <p:nvGraphicFramePr>
          <p:cNvPr id="311" name="Table 3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353524"/>
              </p:ext>
            </p:extLst>
          </p:nvPr>
        </p:nvGraphicFramePr>
        <p:xfrm>
          <a:off x="152400" y="695708"/>
          <a:ext cx="4186314" cy="4104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1605"/>
                <a:gridCol w="2441709"/>
                <a:gridCol w="1143000"/>
              </a:tblGrid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Sr.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Project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MW</a:t>
                      </a:r>
                      <a:endParaRPr lang="en-US" sz="1400" b="1" dirty="0"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Honenyi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Upper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Nanhtwan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(Hydro)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3.2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Shweli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(3)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1050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4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Deedoke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66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Upper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Yweywa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280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6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Middle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Paunglaung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7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Upper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Kyaingtaung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Upper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Beluchaung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30.4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9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Thahtay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(Hydro)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111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Myanmar3" pitchFamily="18" charset="0"/>
                        <a:cs typeface="Times New Roman" pitchFamily="18" charset="0"/>
                      </a:endParaRP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Thahtone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 (Gas)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Myanmar3" pitchFamily="18" charset="0"/>
                          <a:cs typeface="Times New Roman" pitchFamily="18" charset="0"/>
                        </a:rPr>
                        <a:t>106</a:t>
                      </a:r>
                    </a:p>
                  </a:txBody>
                  <a:tcPr marL="45720" marR="45720" marT="45711" marB="457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03" name="Group 292"/>
          <p:cNvGrpSpPr/>
          <p:nvPr/>
        </p:nvGrpSpPr>
        <p:grpSpPr>
          <a:xfrm>
            <a:off x="6625549" y="3308786"/>
            <a:ext cx="496591" cy="2330055"/>
            <a:chOff x="6410325" y="3305966"/>
            <a:chExt cx="458392" cy="2330055"/>
          </a:xfrm>
        </p:grpSpPr>
        <p:grpSp>
          <p:nvGrpSpPr>
            <p:cNvPr id="312" name="Group 40"/>
            <p:cNvGrpSpPr/>
            <p:nvPr/>
          </p:nvGrpSpPr>
          <p:grpSpPr>
            <a:xfrm>
              <a:off x="6426603" y="3305966"/>
              <a:ext cx="438516" cy="2330055"/>
              <a:chOff x="6426603" y="3305966"/>
              <a:chExt cx="438516" cy="2330055"/>
            </a:xfrm>
          </p:grpSpPr>
          <p:cxnSp>
            <p:nvCxnSpPr>
              <p:cNvPr id="321" name="Straight Connector 320"/>
              <p:cNvCxnSpPr/>
              <p:nvPr/>
            </p:nvCxnSpPr>
            <p:spPr bwMode="auto">
              <a:xfrm flipH="1" flipV="1">
                <a:off x="6426603" y="3305966"/>
                <a:ext cx="126598" cy="504035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/>
              <p:cNvCxnSpPr/>
              <p:nvPr/>
            </p:nvCxnSpPr>
            <p:spPr bwMode="auto">
              <a:xfrm rot="16200000" flipV="1">
                <a:off x="6353176" y="4010025"/>
                <a:ext cx="457199" cy="57150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/>
              <p:cNvCxnSpPr/>
              <p:nvPr/>
            </p:nvCxnSpPr>
            <p:spPr bwMode="auto">
              <a:xfrm rot="16200000" flipV="1">
                <a:off x="6555188" y="4319981"/>
                <a:ext cx="184141" cy="138904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/>
              <p:cNvCxnSpPr/>
              <p:nvPr/>
            </p:nvCxnSpPr>
            <p:spPr bwMode="auto">
              <a:xfrm flipH="1" flipV="1">
                <a:off x="6716711" y="4481504"/>
                <a:ext cx="96840" cy="385772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 bwMode="auto">
              <a:xfrm flipH="1" flipV="1">
                <a:off x="6811172" y="4882358"/>
                <a:ext cx="27779" cy="489862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/>
              <p:cNvCxnSpPr/>
              <p:nvPr/>
            </p:nvCxnSpPr>
            <p:spPr bwMode="auto">
              <a:xfrm flipV="1">
                <a:off x="6610351" y="5372220"/>
                <a:ext cx="230185" cy="244931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/>
              <p:cNvCxnSpPr/>
              <p:nvPr/>
            </p:nvCxnSpPr>
            <p:spPr bwMode="auto">
              <a:xfrm flipV="1">
                <a:off x="6634934" y="5391090"/>
                <a:ext cx="230185" cy="244931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3" name="Group 115"/>
            <p:cNvGrpSpPr/>
            <p:nvPr/>
          </p:nvGrpSpPr>
          <p:grpSpPr>
            <a:xfrm>
              <a:off x="6410325" y="3316288"/>
              <a:ext cx="458392" cy="2055932"/>
              <a:chOff x="6426994" y="3304382"/>
              <a:chExt cx="458392" cy="2055932"/>
            </a:xfrm>
          </p:grpSpPr>
          <p:cxnSp>
            <p:nvCxnSpPr>
              <p:cNvPr id="314" name="Straight Connector 313"/>
              <p:cNvCxnSpPr/>
              <p:nvPr/>
            </p:nvCxnSpPr>
            <p:spPr bwMode="auto">
              <a:xfrm flipH="1" flipV="1">
                <a:off x="6426994" y="3304382"/>
                <a:ext cx="125414" cy="508001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/>
              <p:cNvCxnSpPr/>
              <p:nvPr/>
            </p:nvCxnSpPr>
            <p:spPr bwMode="auto">
              <a:xfrm rot="16200000" flipV="1">
                <a:off x="6353176" y="4010025"/>
                <a:ext cx="457199" cy="57150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 bwMode="auto">
              <a:xfrm rot="16200000" flipV="1">
                <a:off x="6587732" y="4292200"/>
                <a:ext cx="184141" cy="138904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/>
              <p:cNvCxnSpPr/>
              <p:nvPr/>
            </p:nvCxnSpPr>
            <p:spPr bwMode="auto">
              <a:xfrm flipH="1" flipV="1">
                <a:off x="6754806" y="4458495"/>
                <a:ext cx="100814" cy="393700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 bwMode="auto">
              <a:xfrm flipH="1" flipV="1">
                <a:off x="6853242" y="4867278"/>
                <a:ext cx="32144" cy="493036"/>
              </a:xfrm>
              <a:prstGeom prst="line">
                <a:avLst/>
              </a:prstGeom>
              <a:ln w="190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3" name="TextBox 422"/>
          <p:cNvSpPr txBox="1"/>
          <p:nvPr/>
        </p:nvSpPr>
        <p:spPr>
          <a:xfrm>
            <a:off x="6247941" y="3763965"/>
            <a:ext cx="1018115" cy="2308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TaungDwinGyi</a:t>
            </a:r>
            <a:endParaRPr lang="en-US" sz="9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15" name="TextBox 414"/>
          <p:cNvSpPr txBox="1"/>
          <p:nvPr/>
        </p:nvSpPr>
        <p:spPr>
          <a:xfrm>
            <a:off x="6051149" y="5520608"/>
            <a:ext cx="1012960" cy="2308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HlaingThaYar</a:t>
            </a:r>
            <a:endParaRPr lang="en-US" sz="9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7629969" y="3795405"/>
            <a:ext cx="460093" cy="153888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4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ရှားတော</a:t>
            </a:r>
            <a:endParaRPr lang="en-US" sz="4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cxnSp>
        <p:nvCxnSpPr>
          <p:cNvPr id="330" name="Straight Connector 329"/>
          <p:cNvCxnSpPr/>
          <p:nvPr/>
        </p:nvCxnSpPr>
        <p:spPr>
          <a:xfrm flipV="1">
            <a:off x="7779132" y="5857877"/>
            <a:ext cx="79972" cy="84134"/>
          </a:xfrm>
          <a:prstGeom prst="line">
            <a:avLst/>
          </a:prstGeom>
          <a:ln w="952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5" name="TextBox 404"/>
          <p:cNvSpPr txBox="1"/>
          <p:nvPr/>
        </p:nvSpPr>
        <p:spPr>
          <a:xfrm>
            <a:off x="6591946" y="4272745"/>
            <a:ext cx="664756" cy="2308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Taungoo</a:t>
            </a:r>
            <a:endParaRPr lang="en-US" sz="9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6379102" y="3601999"/>
            <a:ext cx="7511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ShweMyo</a:t>
            </a:r>
            <a:endParaRPr lang="en-US" sz="8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5912136" y="2875283"/>
            <a:ext cx="472124" cy="21544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Pauk</a:t>
            </a:r>
            <a:endParaRPr lang="en-US" sz="800" b="1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7976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55471684"/>
              </p:ext>
            </p:extLst>
          </p:nvPr>
        </p:nvGraphicFramePr>
        <p:xfrm>
          <a:off x="-416680" y="576252"/>
          <a:ext cx="10236199" cy="5254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72860" y="851722"/>
            <a:ext cx="290890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b="1" dirty="0" smtClean="0">
                <a:solidFill>
                  <a:srgbClr val="00B050"/>
                </a:solidFill>
              </a:rPr>
              <a:t>Demand Forecast Results</a:t>
            </a:r>
            <a:endParaRPr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587" y="2971801"/>
            <a:ext cx="660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MW</a:t>
            </a:r>
            <a:endParaRPr lang="id-ID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19348" y="5831112"/>
            <a:ext cx="74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YEAR</a:t>
            </a:r>
            <a:endParaRPr lang="id-ID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0" y="21588"/>
            <a:ext cx="9906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54D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Demand Forecast  for  20 years period  (2011-2030)</a:t>
            </a:r>
            <a:endParaRPr lang="en-US" sz="2200" b="1" dirty="0">
              <a:solidFill>
                <a:srgbClr val="0054D0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94600" y="6609004"/>
            <a:ext cx="2311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1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7664</TotalTime>
  <Words>965</Words>
  <Application>Microsoft Office PowerPoint</Application>
  <PresentationFormat>A4 Paper (210x297 mm)</PresentationFormat>
  <Paragraphs>493</Paragraphs>
  <Slides>11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Visio</vt:lpstr>
      <vt:lpstr>Ministry of Electricity and Energy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DyM Office</dc:creator>
  <cp:lastModifiedBy>mi mi khaing</cp:lastModifiedBy>
  <cp:revision>942</cp:revision>
  <cp:lastPrinted>2016-05-18T00:36:00Z</cp:lastPrinted>
  <dcterms:created xsi:type="dcterms:W3CDTF">2015-10-12T04:45:54Z</dcterms:created>
  <dcterms:modified xsi:type="dcterms:W3CDTF">2016-05-18T00:36:47Z</dcterms:modified>
</cp:coreProperties>
</file>